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46" r:id="rId2"/>
    <p:sldId id="348" r:id="rId3"/>
    <p:sldId id="361" r:id="rId4"/>
    <p:sldId id="358" r:id="rId5"/>
    <p:sldId id="335" r:id="rId6"/>
    <p:sldId id="336" r:id="rId7"/>
    <p:sldId id="398" r:id="rId8"/>
    <p:sldId id="338" r:id="rId9"/>
    <p:sldId id="401" r:id="rId10"/>
    <p:sldId id="339" r:id="rId11"/>
    <p:sldId id="402" r:id="rId12"/>
    <p:sldId id="403" r:id="rId13"/>
    <p:sldId id="381" r:id="rId14"/>
    <p:sldId id="380" r:id="rId15"/>
    <p:sldId id="382" r:id="rId16"/>
    <p:sldId id="407" r:id="rId17"/>
    <p:sldId id="379" r:id="rId18"/>
    <p:sldId id="406" r:id="rId19"/>
    <p:sldId id="405" r:id="rId20"/>
    <p:sldId id="384" r:id="rId21"/>
    <p:sldId id="385" r:id="rId22"/>
    <p:sldId id="364" r:id="rId23"/>
    <p:sldId id="388" r:id="rId24"/>
    <p:sldId id="396"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2F2"/>
    <a:srgbClr val="5954B4"/>
    <a:srgbClr val="333399"/>
    <a:srgbClr val="99CCFF"/>
    <a:srgbClr val="9BC7FD"/>
    <a:srgbClr val="93C9FF"/>
    <a:srgbClr val="FF33CC"/>
    <a:srgbClr val="ED2CFC"/>
    <a:srgbClr val="F62FFB"/>
    <a:srgbClr val="D713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8" autoAdjust="0"/>
    <p:restoredTop sz="91480" autoAdjust="0"/>
  </p:normalViewPr>
  <p:slideViewPr>
    <p:cSldViewPr>
      <p:cViewPr varScale="1">
        <p:scale>
          <a:sx n="40" d="100"/>
          <a:sy n="40" d="100"/>
        </p:scale>
        <p:origin x="-726" y="-114"/>
      </p:cViewPr>
      <p:guideLst>
        <p:guide orient="horz" pos="2160"/>
        <p:guide pos="2880"/>
      </p:guideLst>
    </p:cSldViewPr>
  </p:slideViewPr>
  <p:outlineViewPr>
    <p:cViewPr>
      <p:scale>
        <a:sx n="33" d="100"/>
        <a:sy n="33" d="100"/>
      </p:scale>
      <p:origin x="0" y="153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EA754F-AD40-4B79-8182-772914D96BB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8B9F3BCC-833B-4EC2-BD8B-870E2A32EAE7}">
      <dgm:prSet phldrT="[Text]" custT="1"/>
      <dgm:spPr/>
      <dgm:t>
        <a:bodyPr/>
        <a:lstStyle/>
        <a:p>
          <a:r>
            <a:rPr lang="en-US" sz="1800" dirty="0"/>
            <a:t>SLO Development Process</a:t>
          </a:r>
        </a:p>
      </dgm:t>
    </dgm:pt>
    <dgm:pt modelId="{0ACCBFB2-FC7F-4E05-AEC4-17EF9284909D}" type="parTrans" cxnId="{AE1E3F88-F1CD-4ECB-9506-1BC13369D6EF}">
      <dgm:prSet/>
      <dgm:spPr/>
      <dgm:t>
        <a:bodyPr/>
        <a:lstStyle/>
        <a:p>
          <a:endParaRPr lang="en-US"/>
        </a:p>
      </dgm:t>
    </dgm:pt>
    <dgm:pt modelId="{D1B3DB17-3837-42FE-8F09-02F0E3D32410}" type="sibTrans" cxnId="{AE1E3F88-F1CD-4ECB-9506-1BC13369D6EF}">
      <dgm:prSet/>
      <dgm:spPr/>
      <dgm:t>
        <a:bodyPr/>
        <a:lstStyle/>
        <a:p>
          <a:endParaRPr lang="en-US"/>
        </a:p>
      </dgm:t>
    </dgm:pt>
    <dgm:pt modelId="{1115BD54-3CDB-4743-A1FE-651EEC80EC2B}">
      <dgm:prSet phldrT="[Text]" custT="1"/>
      <dgm:spPr/>
      <dgm:t>
        <a:bodyPr/>
        <a:lstStyle/>
        <a:p>
          <a:r>
            <a:rPr lang="en-US" sz="1800" dirty="0"/>
            <a:t>SLO Approval</a:t>
          </a:r>
        </a:p>
      </dgm:t>
    </dgm:pt>
    <dgm:pt modelId="{7678D73D-8F31-475D-A80C-BFD40E271478}" type="parTrans" cxnId="{19B3631F-17E5-4FA0-85F6-00F42F4EDD8B}">
      <dgm:prSet/>
      <dgm:spPr/>
      <dgm:t>
        <a:bodyPr/>
        <a:lstStyle/>
        <a:p>
          <a:endParaRPr lang="en-US"/>
        </a:p>
      </dgm:t>
    </dgm:pt>
    <dgm:pt modelId="{EC756AF3-17C8-4803-AA7D-91E3ED3984A1}" type="sibTrans" cxnId="{19B3631F-17E5-4FA0-85F6-00F42F4EDD8B}">
      <dgm:prSet/>
      <dgm:spPr/>
      <dgm:t>
        <a:bodyPr/>
        <a:lstStyle/>
        <a:p>
          <a:endParaRPr lang="en-US"/>
        </a:p>
      </dgm:t>
    </dgm:pt>
    <dgm:pt modelId="{94827DC4-B657-4030-8036-5FCF8F425FE0}">
      <dgm:prSet phldrT="[Text]" custT="1"/>
      <dgm:spPr/>
      <dgm:t>
        <a:bodyPr/>
        <a:lstStyle/>
        <a:p>
          <a:pPr>
            <a:spcAft>
              <a:spcPts val="0"/>
            </a:spcAft>
          </a:pPr>
          <a:r>
            <a:rPr lang="en-US" sz="1800" dirty="0"/>
            <a:t>Midcourse </a:t>
          </a:r>
        </a:p>
        <a:p>
          <a:pPr>
            <a:spcAft>
              <a:spcPts val="0"/>
            </a:spcAft>
          </a:pPr>
          <a:r>
            <a:rPr lang="en-US" sz="1800" dirty="0"/>
            <a:t>Check-In</a:t>
          </a:r>
        </a:p>
      </dgm:t>
    </dgm:pt>
    <dgm:pt modelId="{106CC9DA-43F9-49E0-A05D-859E6A25D857}" type="parTrans" cxnId="{1634EFF5-A5FE-4787-AA28-5D09BEA8C1D6}">
      <dgm:prSet/>
      <dgm:spPr/>
      <dgm:t>
        <a:bodyPr/>
        <a:lstStyle/>
        <a:p>
          <a:endParaRPr lang="en-US"/>
        </a:p>
      </dgm:t>
    </dgm:pt>
    <dgm:pt modelId="{E3D55AB0-94BF-40B9-BF49-A220887AA7F6}" type="sibTrans" cxnId="{1634EFF5-A5FE-4787-AA28-5D09BEA8C1D6}">
      <dgm:prSet/>
      <dgm:spPr/>
      <dgm:t>
        <a:bodyPr/>
        <a:lstStyle/>
        <a:p>
          <a:endParaRPr lang="en-US"/>
        </a:p>
      </dgm:t>
    </dgm:pt>
    <dgm:pt modelId="{5E5B9501-ED43-4C1F-AE18-C90F555C779C}">
      <dgm:prSet phldrT="[Text]" custT="1"/>
      <dgm:spPr/>
      <dgm:t>
        <a:bodyPr/>
        <a:lstStyle/>
        <a:p>
          <a:r>
            <a:rPr lang="en-US" sz="1800" dirty="0"/>
            <a:t>Final Review of SLO Attainment and Scoring</a:t>
          </a:r>
        </a:p>
      </dgm:t>
    </dgm:pt>
    <dgm:pt modelId="{83478529-FCBE-4979-ADB3-2B2756356A8F}" type="parTrans" cxnId="{E2DAA7CA-3ED5-4AAC-A109-0B13A6A34EBA}">
      <dgm:prSet/>
      <dgm:spPr/>
      <dgm:t>
        <a:bodyPr/>
        <a:lstStyle/>
        <a:p>
          <a:endParaRPr lang="en-US"/>
        </a:p>
      </dgm:t>
    </dgm:pt>
    <dgm:pt modelId="{B1BB0458-5488-431D-8A72-7B0E287F2870}" type="sibTrans" cxnId="{E2DAA7CA-3ED5-4AAC-A109-0B13A6A34EBA}">
      <dgm:prSet/>
      <dgm:spPr/>
      <dgm:t>
        <a:bodyPr/>
        <a:lstStyle/>
        <a:p>
          <a:endParaRPr lang="en-US"/>
        </a:p>
      </dgm:t>
    </dgm:pt>
    <dgm:pt modelId="{1074A2E0-CE8C-4B51-A5E5-A04EAD0974B6}">
      <dgm:prSet phldrT="[Text]" custT="1"/>
      <dgm:spPr/>
      <dgm:t>
        <a:bodyPr/>
        <a:lstStyle/>
        <a:p>
          <a:r>
            <a:rPr lang="en-US" sz="1800" dirty="0"/>
            <a:t>Discussion of the Summative Rating and Impact on Practice</a:t>
          </a:r>
        </a:p>
      </dgm:t>
    </dgm:pt>
    <dgm:pt modelId="{29403F92-F03B-4D6B-8F88-28A9A2999596}" type="parTrans" cxnId="{9C1FB802-C789-4D72-ACF6-75C12969CCBB}">
      <dgm:prSet/>
      <dgm:spPr/>
      <dgm:t>
        <a:bodyPr/>
        <a:lstStyle/>
        <a:p>
          <a:endParaRPr lang="en-US"/>
        </a:p>
      </dgm:t>
    </dgm:pt>
    <dgm:pt modelId="{79417F32-1F02-4C9E-A14B-AD467DE4F684}" type="sibTrans" cxnId="{9C1FB802-C789-4D72-ACF6-75C12969CCBB}">
      <dgm:prSet/>
      <dgm:spPr/>
      <dgm:t>
        <a:bodyPr/>
        <a:lstStyle/>
        <a:p>
          <a:endParaRPr lang="en-US"/>
        </a:p>
      </dgm:t>
    </dgm:pt>
    <dgm:pt modelId="{669CB214-5C97-43C5-9F98-C8EDB58F6708}" type="pres">
      <dgm:prSet presAssocID="{EEEA754F-AD40-4B79-8182-772914D96BB4}" presName="Name0" presStyleCnt="0">
        <dgm:presLayoutVars>
          <dgm:dir/>
          <dgm:resizeHandles val="exact"/>
        </dgm:presLayoutVars>
      </dgm:prSet>
      <dgm:spPr/>
      <dgm:t>
        <a:bodyPr/>
        <a:lstStyle/>
        <a:p>
          <a:endParaRPr lang="en-US"/>
        </a:p>
      </dgm:t>
    </dgm:pt>
    <dgm:pt modelId="{4EC90955-5B62-4451-BF40-D61D5647293C}" type="pres">
      <dgm:prSet presAssocID="{EEEA754F-AD40-4B79-8182-772914D96BB4}" presName="cycle" presStyleCnt="0"/>
      <dgm:spPr/>
    </dgm:pt>
    <dgm:pt modelId="{5B4DF092-AF43-4737-A9AF-6052F78459E3}" type="pres">
      <dgm:prSet presAssocID="{8B9F3BCC-833B-4EC2-BD8B-870E2A32EAE7}" presName="nodeFirstNode" presStyleLbl="node1" presStyleIdx="0" presStyleCnt="5">
        <dgm:presLayoutVars>
          <dgm:bulletEnabled val="1"/>
        </dgm:presLayoutVars>
      </dgm:prSet>
      <dgm:spPr/>
      <dgm:t>
        <a:bodyPr/>
        <a:lstStyle/>
        <a:p>
          <a:endParaRPr lang="en-US"/>
        </a:p>
      </dgm:t>
    </dgm:pt>
    <dgm:pt modelId="{34FABC1E-BF77-4FBE-8A70-A8E4EE617A03}" type="pres">
      <dgm:prSet presAssocID="{D1B3DB17-3837-42FE-8F09-02F0E3D32410}" presName="sibTransFirstNode" presStyleLbl="bgShp" presStyleIdx="0" presStyleCnt="1"/>
      <dgm:spPr/>
      <dgm:t>
        <a:bodyPr/>
        <a:lstStyle/>
        <a:p>
          <a:endParaRPr lang="en-US"/>
        </a:p>
      </dgm:t>
    </dgm:pt>
    <dgm:pt modelId="{9DE6BE1A-095C-4277-B608-56052A5D043F}" type="pres">
      <dgm:prSet presAssocID="{1115BD54-3CDB-4743-A1FE-651EEC80EC2B}" presName="nodeFollowingNodes" presStyleLbl="node1" presStyleIdx="1" presStyleCnt="5" custScaleX="113829" custScaleY="109525">
        <dgm:presLayoutVars>
          <dgm:bulletEnabled val="1"/>
        </dgm:presLayoutVars>
      </dgm:prSet>
      <dgm:spPr/>
      <dgm:t>
        <a:bodyPr/>
        <a:lstStyle/>
        <a:p>
          <a:endParaRPr lang="en-US"/>
        </a:p>
      </dgm:t>
    </dgm:pt>
    <dgm:pt modelId="{C69C5EC1-2F25-4F1D-8B6C-F7CEAB4D3E0B}" type="pres">
      <dgm:prSet presAssocID="{94827DC4-B657-4030-8036-5FCF8F425FE0}" presName="nodeFollowingNodes" presStyleLbl="node1" presStyleIdx="2" presStyleCnt="5">
        <dgm:presLayoutVars>
          <dgm:bulletEnabled val="1"/>
        </dgm:presLayoutVars>
      </dgm:prSet>
      <dgm:spPr/>
      <dgm:t>
        <a:bodyPr/>
        <a:lstStyle/>
        <a:p>
          <a:endParaRPr lang="en-US"/>
        </a:p>
      </dgm:t>
    </dgm:pt>
    <dgm:pt modelId="{457820B3-0E50-44FF-91DC-9CA201A033A4}" type="pres">
      <dgm:prSet presAssocID="{5E5B9501-ED43-4C1F-AE18-C90F555C779C}" presName="nodeFollowingNodes" presStyleLbl="node1" presStyleIdx="3" presStyleCnt="5">
        <dgm:presLayoutVars>
          <dgm:bulletEnabled val="1"/>
        </dgm:presLayoutVars>
      </dgm:prSet>
      <dgm:spPr/>
      <dgm:t>
        <a:bodyPr/>
        <a:lstStyle/>
        <a:p>
          <a:endParaRPr lang="en-US"/>
        </a:p>
      </dgm:t>
    </dgm:pt>
    <dgm:pt modelId="{120CA5FF-AAF8-41B9-865D-9CD758493B9B}" type="pres">
      <dgm:prSet presAssocID="{1074A2E0-CE8C-4B51-A5E5-A04EAD0974B6}" presName="nodeFollowingNodes" presStyleLbl="node1" presStyleIdx="4" presStyleCnt="5" custScaleX="113105" custScaleY="121544">
        <dgm:presLayoutVars>
          <dgm:bulletEnabled val="1"/>
        </dgm:presLayoutVars>
      </dgm:prSet>
      <dgm:spPr/>
      <dgm:t>
        <a:bodyPr/>
        <a:lstStyle/>
        <a:p>
          <a:endParaRPr lang="en-US"/>
        </a:p>
      </dgm:t>
    </dgm:pt>
  </dgm:ptLst>
  <dgm:cxnLst>
    <dgm:cxn modelId="{0C92F749-05CC-4AAC-8CA1-25F3D6AD4EAD}" type="presOf" srcId="{94827DC4-B657-4030-8036-5FCF8F425FE0}" destId="{C69C5EC1-2F25-4F1D-8B6C-F7CEAB4D3E0B}" srcOrd="0" destOrd="0" presId="urn:microsoft.com/office/officeart/2005/8/layout/cycle3"/>
    <dgm:cxn modelId="{E74BF35A-6BEA-48BA-B890-FC8A68EAD7C6}" type="presOf" srcId="{8B9F3BCC-833B-4EC2-BD8B-870E2A32EAE7}" destId="{5B4DF092-AF43-4737-A9AF-6052F78459E3}" srcOrd="0" destOrd="0" presId="urn:microsoft.com/office/officeart/2005/8/layout/cycle3"/>
    <dgm:cxn modelId="{1634EFF5-A5FE-4787-AA28-5D09BEA8C1D6}" srcId="{EEEA754F-AD40-4B79-8182-772914D96BB4}" destId="{94827DC4-B657-4030-8036-5FCF8F425FE0}" srcOrd="2" destOrd="0" parTransId="{106CC9DA-43F9-49E0-A05D-859E6A25D857}" sibTransId="{E3D55AB0-94BF-40B9-BF49-A220887AA7F6}"/>
    <dgm:cxn modelId="{B1A07582-71CB-453D-A550-1495A3DB0C77}" type="presOf" srcId="{1074A2E0-CE8C-4B51-A5E5-A04EAD0974B6}" destId="{120CA5FF-AAF8-41B9-865D-9CD758493B9B}" srcOrd="0" destOrd="0" presId="urn:microsoft.com/office/officeart/2005/8/layout/cycle3"/>
    <dgm:cxn modelId="{19B3631F-17E5-4FA0-85F6-00F42F4EDD8B}" srcId="{EEEA754F-AD40-4B79-8182-772914D96BB4}" destId="{1115BD54-3CDB-4743-A1FE-651EEC80EC2B}" srcOrd="1" destOrd="0" parTransId="{7678D73D-8F31-475D-A80C-BFD40E271478}" sibTransId="{EC756AF3-17C8-4803-AA7D-91E3ED3984A1}"/>
    <dgm:cxn modelId="{3349BBFD-D311-4CAD-A71D-643984009BD7}" type="presOf" srcId="{5E5B9501-ED43-4C1F-AE18-C90F555C779C}" destId="{457820B3-0E50-44FF-91DC-9CA201A033A4}" srcOrd="0" destOrd="0" presId="urn:microsoft.com/office/officeart/2005/8/layout/cycle3"/>
    <dgm:cxn modelId="{9C1FB802-C789-4D72-ACF6-75C12969CCBB}" srcId="{EEEA754F-AD40-4B79-8182-772914D96BB4}" destId="{1074A2E0-CE8C-4B51-A5E5-A04EAD0974B6}" srcOrd="4" destOrd="0" parTransId="{29403F92-F03B-4D6B-8F88-28A9A2999596}" sibTransId="{79417F32-1F02-4C9E-A14B-AD467DE4F684}"/>
    <dgm:cxn modelId="{AE1E3F88-F1CD-4ECB-9506-1BC13369D6EF}" srcId="{EEEA754F-AD40-4B79-8182-772914D96BB4}" destId="{8B9F3BCC-833B-4EC2-BD8B-870E2A32EAE7}" srcOrd="0" destOrd="0" parTransId="{0ACCBFB2-FC7F-4E05-AEC4-17EF9284909D}" sibTransId="{D1B3DB17-3837-42FE-8F09-02F0E3D32410}"/>
    <dgm:cxn modelId="{BA7066A1-2941-42D8-B990-F5644643717A}" type="presOf" srcId="{EEEA754F-AD40-4B79-8182-772914D96BB4}" destId="{669CB214-5C97-43C5-9F98-C8EDB58F6708}" srcOrd="0" destOrd="0" presId="urn:microsoft.com/office/officeart/2005/8/layout/cycle3"/>
    <dgm:cxn modelId="{C30444DE-84B7-4902-A35A-B73FA2F508B1}" type="presOf" srcId="{1115BD54-3CDB-4743-A1FE-651EEC80EC2B}" destId="{9DE6BE1A-095C-4277-B608-56052A5D043F}" srcOrd="0" destOrd="0" presId="urn:microsoft.com/office/officeart/2005/8/layout/cycle3"/>
    <dgm:cxn modelId="{6481D546-3197-4D1B-884A-600B67C28CBC}" type="presOf" srcId="{D1B3DB17-3837-42FE-8F09-02F0E3D32410}" destId="{34FABC1E-BF77-4FBE-8A70-A8E4EE617A03}" srcOrd="0" destOrd="0" presId="urn:microsoft.com/office/officeart/2005/8/layout/cycle3"/>
    <dgm:cxn modelId="{E2DAA7CA-3ED5-4AAC-A109-0B13A6A34EBA}" srcId="{EEEA754F-AD40-4B79-8182-772914D96BB4}" destId="{5E5B9501-ED43-4C1F-AE18-C90F555C779C}" srcOrd="3" destOrd="0" parTransId="{83478529-FCBE-4979-ADB3-2B2756356A8F}" sibTransId="{B1BB0458-5488-431D-8A72-7B0E287F2870}"/>
    <dgm:cxn modelId="{66DA6122-081F-4EA1-80F1-44A4910F58EB}" type="presParOf" srcId="{669CB214-5C97-43C5-9F98-C8EDB58F6708}" destId="{4EC90955-5B62-4451-BF40-D61D5647293C}" srcOrd="0" destOrd="0" presId="urn:microsoft.com/office/officeart/2005/8/layout/cycle3"/>
    <dgm:cxn modelId="{30300DB8-011F-4176-8516-4C9058B4B443}" type="presParOf" srcId="{4EC90955-5B62-4451-BF40-D61D5647293C}" destId="{5B4DF092-AF43-4737-A9AF-6052F78459E3}" srcOrd="0" destOrd="0" presId="urn:microsoft.com/office/officeart/2005/8/layout/cycle3"/>
    <dgm:cxn modelId="{B0F980BC-E3B4-4013-917C-BF2270663A59}" type="presParOf" srcId="{4EC90955-5B62-4451-BF40-D61D5647293C}" destId="{34FABC1E-BF77-4FBE-8A70-A8E4EE617A03}" srcOrd="1" destOrd="0" presId="urn:microsoft.com/office/officeart/2005/8/layout/cycle3"/>
    <dgm:cxn modelId="{163B3568-6805-4DD1-842D-DA5497C68A40}" type="presParOf" srcId="{4EC90955-5B62-4451-BF40-D61D5647293C}" destId="{9DE6BE1A-095C-4277-B608-56052A5D043F}" srcOrd="2" destOrd="0" presId="urn:microsoft.com/office/officeart/2005/8/layout/cycle3"/>
    <dgm:cxn modelId="{F7B517E4-8B44-4C9F-B5CB-3CD043D5047C}" type="presParOf" srcId="{4EC90955-5B62-4451-BF40-D61D5647293C}" destId="{C69C5EC1-2F25-4F1D-8B6C-F7CEAB4D3E0B}" srcOrd="3" destOrd="0" presId="urn:microsoft.com/office/officeart/2005/8/layout/cycle3"/>
    <dgm:cxn modelId="{750C1DD9-DE06-4603-8BDB-689F089D608F}" type="presParOf" srcId="{4EC90955-5B62-4451-BF40-D61D5647293C}" destId="{457820B3-0E50-44FF-91DC-9CA201A033A4}" srcOrd="4" destOrd="0" presId="urn:microsoft.com/office/officeart/2005/8/layout/cycle3"/>
    <dgm:cxn modelId="{BE053118-F12C-4C98-95C7-222233055645}" type="presParOf" srcId="{4EC90955-5B62-4451-BF40-D61D5647293C}" destId="{120CA5FF-AAF8-41B9-865D-9CD758493B9B}"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ABC1E-BF77-4FBE-8A70-A8E4EE617A03}">
      <dsp:nvSpPr>
        <dsp:cNvPr id="0" name=""/>
        <dsp:cNvSpPr/>
      </dsp:nvSpPr>
      <dsp:spPr>
        <a:xfrm>
          <a:off x="1837894" y="-26558"/>
          <a:ext cx="4241811" cy="4241811"/>
        </a:xfrm>
        <a:prstGeom prst="circularArrow">
          <a:avLst>
            <a:gd name="adj1" fmla="val 5544"/>
            <a:gd name="adj2" fmla="val 330680"/>
            <a:gd name="adj3" fmla="val 13772826"/>
            <a:gd name="adj4" fmla="val 1738785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4DF092-AF43-4737-A9AF-6052F78459E3}">
      <dsp:nvSpPr>
        <dsp:cNvPr id="0" name=""/>
        <dsp:cNvSpPr/>
      </dsp:nvSpPr>
      <dsp:spPr>
        <a:xfrm>
          <a:off x="2964330" y="222"/>
          <a:ext cx="1988939" cy="9944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SLO Development Process</a:t>
          </a:r>
        </a:p>
      </dsp:txBody>
      <dsp:txXfrm>
        <a:off x="3012876" y="48768"/>
        <a:ext cx="1891847" cy="897377"/>
      </dsp:txXfrm>
    </dsp:sp>
    <dsp:sp modelId="{9DE6BE1A-095C-4277-B608-56052A5D043F}">
      <dsp:nvSpPr>
        <dsp:cNvPr id="0" name=""/>
        <dsp:cNvSpPr/>
      </dsp:nvSpPr>
      <dsp:spPr>
        <a:xfrm>
          <a:off x="4547147" y="1202762"/>
          <a:ext cx="2263989" cy="1089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SLO Approval</a:t>
          </a:r>
        </a:p>
      </dsp:txBody>
      <dsp:txXfrm>
        <a:off x="4600317" y="1255932"/>
        <a:ext cx="2157649" cy="982852"/>
      </dsp:txXfrm>
    </dsp:sp>
    <dsp:sp modelId="{C69C5EC1-2F25-4F1D-8B6C-F7CEAB4D3E0B}">
      <dsp:nvSpPr>
        <dsp:cNvPr id="0" name=""/>
        <dsp:cNvSpPr/>
      </dsp:nvSpPr>
      <dsp:spPr>
        <a:xfrm>
          <a:off x="4027560" y="3272507"/>
          <a:ext cx="1988939" cy="9944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kern="1200" dirty="0"/>
            <a:t>Midcourse </a:t>
          </a:r>
        </a:p>
        <a:p>
          <a:pPr lvl="0" algn="ctr" defTabSz="800100">
            <a:lnSpc>
              <a:spcPct val="90000"/>
            </a:lnSpc>
            <a:spcBef>
              <a:spcPct val="0"/>
            </a:spcBef>
            <a:spcAft>
              <a:spcPts val="0"/>
            </a:spcAft>
          </a:pPr>
          <a:r>
            <a:rPr lang="en-US" sz="1800" kern="1200" dirty="0"/>
            <a:t>Check-In</a:t>
          </a:r>
        </a:p>
      </dsp:txBody>
      <dsp:txXfrm>
        <a:off x="4076106" y="3321053"/>
        <a:ext cx="1891847" cy="897377"/>
      </dsp:txXfrm>
    </dsp:sp>
    <dsp:sp modelId="{457820B3-0E50-44FF-91DC-9CA201A033A4}">
      <dsp:nvSpPr>
        <dsp:cNvPr id="0" name=""/>
        <dsp:cNvSpPr/>
      </dsp:nvSpPr>
      <dsp:spPr>
        <a:xfrm>
          <a:off x="1901100" y="3272507"/>
          <a:ext cx="1988939" cy="9944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Final Review of SLO Attainment and Scoring</a:t>
          </a:r>
        </a:p>
      </dsp:txBody>
      <dsp:txXfrm>
        <a:off x="1949646" y="3321053"/>
        <a:ext cx="1891847" cy="897377"/>
      </dsp:txXfrm>
    </dsp:sp>
    <dsp:sp modelId="{120CA5FF-AAF8-41B9-865D-9CD758493B9B}">
      <dsp:nvSpPr>
        <dsp:cNvPr id="0" name=""/>
        <dsp:cNvSpPr/>
      </dsp:nvSpPr>
      <dsp:spPr>
        <a:xfrm>
          <a:off x="1113663" y="1143000"/>
          <a:ext cx="2249589" cy="1208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Discussion of the Summative Rating and Impact on Practice</a:t>
          </a:r>
        </a:p>
      </dsp:txBody>
      <dsp:txXfrm>
        <a:off x="1172668" y="1202005"/>
        <a:ext cx="2131579" cy="109070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2137117-AC9A-410D-9520-56A66186A8C8}" type="datetimeFigureOut">
              <a:rPr lang="en-US" smtClean="0"/>
              <a:t>10/12/2016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36B5D34-52E3-4BF3-8507-E3E11D1FFC1D}" type="slidenum">
              <a:rPr lang="en-US" smtClean="0"/>
              <a:t>‹#›</a:t>
            </a:fld>
            <a:endParaRPr lang="en-US"/>
          </a:p>
        </p:txBody>
      </p:sp>
    </p:spTree>
    <p:extLst>
      <p:ext uri="{BB962C8B-B14F-4D97-AF65-F5344CB8AC3E}">
        <p14:creationId xmlns:p14="http://schemas.microsoft.com/office/powerpoint/2010/main" val="587469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FB005F5-5817-466F-BFF3-DC2BADC4184C}" type="datetimeFigureOut">
              <a:rPr lang="en-US" smtClean="0"/>
              <a:pPr/>
              <a:t>10/12/2016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FAEF81A-2DAC-49C0-9E33-91DA0C8E18BE}" type="slidenum">
              <a:rPr lang="en-US" smtClean="0"/>
              <a:pPr/>
              <a:t>‹#›</a:t>
            </a:fld>
            <a:endParaRPr lang="en-US" dirty="0"/>
          </a:p>
        </p:txBody>
      </p:sp>
    </p:spTree>
    <p:extLst>
      <p:ext uri="{BB962C8B-B14F-4D97-AF65-F5344CB8AC3E}">
        <p14:creationId xmlns:p14="http://schemas.microsoft.com/office/powerpoint/2010/main" val="3208866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a:t>
            </a:r>
            <a:r>
              <a:rPr lang="en-US" baseline="0" dirty="0"/>
              <a:t> Name as needed</a:t>
            </a:r>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1</a:t>
            </a:fld>
            <a:endParaRPr lang="en-US" dirty="0"/>
          </a:p>
        </p:txBody>
      </p:sp>
    </p:spTree>
    <p:extLst>
      <p:ext uri="{BB962C8B-B14F-4D97-AF65-F5344CB8AC3E}">
        <p14:creationId xmlns:p14="http://schemas.microsoft.com/office/powerpoint/2010/main" val="343501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4 topics</a:t>
            </a:r>
            <a:r>
              <a:rPr lang="en-US" baseline="0" dirty="0"/>
              <a:t> covered in the training</a:t>
            </a:r>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2</a:t>
            </a:fld>
            <a:endParaRPr lang="en-US" dirty="0"/>
          </a:p>
        </p:txBody>
      </p:sp>
    </p:spTree>
    <p:extLst>
      <p:ext uri="{BB962C8B-B14F-4D97-AF65-F5344CB8AC3E}">
        <p14:creationId xmlns:p14="http://schemas.microsoft.com/office/powerpoint/2010/main" val="1363456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through</a:t>
            </a:r>
            <a:r>
              <a:rPr lang="en-US" baseline="0" dirty="0"/>
              <a:t> the cycle of evaluation.  They are here today to talk about the SLO development process, but beyond that discuss how SLO’s will be approved.  It is recommended but not required that teachers complete a midcourse check-in.  Teachers using the common formative assessments have those options.  At the end of the interval of instruction, the teacher will </a:t>
            </a:r>
            <a:r>
              <a:rPr lang="en-US" baseline="0" dirty="0" err="1"/>
              <a:t>pos</a:t>
            </a:r>
            <a:r>
              <a:rPr lang="en-US" baseline="0" dirty="0"/>
              <a:t>-assess, analyze the data and score their SLO.  After the SLO score is submitted, the evaluator and teacher should discuss their final summative rating in OTES and its impact on the teacher’s practice for the coming year.  </a:t>
            </a:r>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4</a:t>
            </a:fld>
            <a:endParaRPr lang="en-US" dirty="0"/>
          </a:p>
        </p:txBody>
      </p:sp>
    </p:spTree>
    <p:extLst>
      <p:ext uri="{BB962C8B-B14F-4D97-AF65-F5344CB8AC3E}">
        <p14:creationId xmlns:p14="http://schemas.microsoft.com/office/powerpoint/2010/main" val="328070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checklist that</a:t>
            </a:r>
            <a:r>
              <a:rPr lang="en-US" baseline="0" dirty="0"/>
              <a:t> will be used to approve SLO’s.  Just like a rubric that you give you </a:t>
            </a:r>
            <a:r>
              <a:rPr lang="en-US" baseline="0" dirty="0" err="1"/>
              <a:t>stuents</a:t>
            </a:r>
            <a:r>
              <a:rPr lang="en-US" baseline="0" dirty="0"/>
              <a:t>, use this while you are writing your SLO.  The more you can show the approval committee that you are covering these topics, the more likely your SLO will be approved on the first submit.  </a:t>
            </a:r>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5</a:t>
            </a:fld>
            <a:endParaRPr lang="en-US" dirty="0"/>
          </a:p>
        </p:txBody>
      </p:sp>
    </p:spTree>
    <p:extLst>
      <p:ext uri="{BB962C8B-B14F-4D97-AF65-F5344CB8AC3E}">
        <p14:creationId xmlns:p14="http://schemas.microsoft.com/office/powerpoint/2010/main" val="2018596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seven components</a:t>
            </a:r>
            <a:r>
              <a:rPr lang="en-US" baseline="0" dirty="0"/>
              <a:t> of an SLO.  We will look at each criteria individually in the next few slides.</a:t>
            </a:r>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6</a:t>
            </a:fld>
            <a:endParaRPr lang="en-US" dirty="0"/>
          </a:p>
        </p:txBody>
      </p:sp>
    </p:spTree>
    <p:extLst>
      <p:ext uri="{BB962C8B-B14F-4D97-AF65-F5344CB8AC3E}">
        <p14:creationId xmlns:p14="http://schemas.microsoft.com/office/powerpoint/2010/main" val="65885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checkboxes for student populations, show an example of how a teacher</a:t>
            </a:r>
            <a:r>
              <a:rPr lang="en-US" baseline="0" dirty="0"/>
              <a:t> covers the text boxes.  </a:t>
            </a:r>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7</a:t>
            </a:fld>
            <a:endParaRPr lang="en-US" dirty="0"/>
          </a:p>
        </p:txBody>
      </p:sp>
    </p:spTree>
    <p:extLst>
      <p:ext uri="{BB962C8B-B14F-4D97-AF65-F5344CB8AC3E}">
        <p14:creationId xmlns:p14="http://schemas.microsoft.com/office/powerpoint/2010/main" val="2406209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AEF81A-2DAC-49C0-9E33-91DA0C8E18BE}" type="slidenum">
              <a:rPr lang="en-US" smtClean="0"/>
              <a:pPr/>
              <a:t>9</a:t>
            </a:fld>
            <a:endParaRPr lang="en-US" dirty="0"/>
          </a:p>
        </p:txBody>
      </p:sp>
    </p:spTree>
    <p:extLst>
      <p:ext uri="{BB962C8B-B14F-4D97-AF65-F5344CB8AC3E}">
        <p14:creationId xmlns:p14="http://schemas.microsoft.com/office/powerpoint/2010/main" val="711962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09700"/>
            <a:ext cx="8229600" cy="1470025"/>
          </a:xfrm>
        </p:spPr>
        <p:txBody>
          <a:bodyPr vert="horz" lIns="91440" tIns="45720" rIns="91440" bIns="45720" rtlCol="0" anchor="b" anchorCtr="0">
            <a:normAutofit/>
          </a:bodyPr>
          <a:lstStyle>
            <a:lvl1pPr algn="ctr">
              <a:defRPr lang="en-US" sz="3200">
                <a:solidFill>
                  <a:schemeClr val="tx1">
                    <a:lumMod val="65000"/>
                    <a:lumOff val="35000"/>
                  </a:schemeClr>
                </a:solidFill>
              </a:defRPr>
            </a:lvl1pPr>
          </a:lstStyle>
          <a:p>
            <a:pPr marL="0" lvl="0"/>
            <a:r>
              <a:rPr lang="en-US" dirty="0"/>
              <a:t>Click to edit Master title style</a:t>
            </a:r>
          </a:p>
        </p:txBody>
      </p:sp>
      <p:sp>
        <p:nvSpPr>
          <p:cNvPr id="3" name="Subtitle 2"/>
          <p:cNvSpPr>
            <a:spLocks noGrp="1"/>
          </p:cNvSpPr>
          <p:nvPr>
            <p:ph type="subTitle" idx="1"/>
          </p:nvPr>
        </p:nvSpPr>
        <p:spPr>
          <a:xfrm>
            <a:off x="457200" y="3124200"/>
            <a:ext cx="8229600" cy="1752600"/>
          </a:xfrm>
        </p:spPr>
        <p:txBody>
          <a:bodyPr>
            <a:normAutofit/>
          </a:bodyPr>
          <a:lstStyle>
            <a:lvl1pPr marL="0" indent="0" algn="ctr">
              <a:buNone/>
              <a:defRPr sz="2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C306260-09DE-46D6-A6C0-9FA194587771}" type="datetime1">
              <a:rPr lang="en-US" smtClean="0"/>
              <a:pPr/>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DA29918-2AF1-4530-B3BE-43CFBB232E54}" type="datetime1">
              <a:rPr lang="en-US" smtClean="0"/>
              <a:pPr/>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7408B-F48A-43BF-8E03-2A45097E2545}" type="slidenum">
              <a:rPr lang="en-US" smtClean="0"/>
              <a:pPr/>
              <a:t>‹#›</a:t>
            </a:fld>
            <a:endParaRPr lang="en-US" dirty="0"/>
          </a:p>
        </p:txBody>
      </p:sp>
      <p:sp>
        <p:nvSpPr>
          <p:cNvPr id="7" name="Title 6"/>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772400" cy="1362075"/>
          </a:xfrm>
        </p:spPr>
        <p:txBody>
          <a:bodyPr anchor="b" anchorCtr="0"/>
          <a:lstStyle>
            <a:lvl1pPr algn="ctr">
              <a:defRPr sz="4000" b="1" cap="none" baseline="0"/>
            </a:lvl1pPr>
          </a:lstStyle>
          <a:p>
            <a:r>
              <a:rPr lang="en-US" dirty="0"/>
              <a:t>Click to edit Master title style</a:t>
            </a:r>
          </a:p>
        </p:txBody>
      </p:sp>
      <p:sp>
        <p:nvSpPr>
          <p:cNvPr id="3" name="Text Placeholder 2"/>
          <p:cNvSpPr>
            <a:spLocks noGrp="1"/>
          </p:cNvSpPr>
          <p:nvPr>
            <p:ph type="body" idx="1"/>
          </p:nvPr>
        </p:nvSpPr>
        <p:spPr>
          <a:xfrm>
            <a:off x="704057" y="3429000"/>
            <a:ext cx="7735887"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7CB7C1D-5556-43AF-A2B3-6AC8BFF792AC}" type="datetime1">
              <a:rPr lang="en-US" smtClean="0"/>
              <a:pPr/>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3D8D64E-B617-4159-9BB7-C266F17D6B1B}" type="datetime1">
              <a:rPr lang="en-US" smtClean="0"/>
              <a:pPr/>
              <a:t>10/12/2016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D13E7-8F28-4E4A-9234-8A4C92277345}" type="datetime1">
              <a:rPr lang="en-US" smtClean="0"/>
              <a:pPr/>
              <a:t>10/12/2016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41E201-0C5A-4E86-810C-DC6B47CDF9B9}" type="datetime1">
              <a:rPr lang="en-US" smtClean="0"/>
              <a:pPr/>
              <a:t>10/12/2016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51630-1F6E-4276-ABCE-5877E8DB3378}" type="datetime1">
              <a:rPr lang="en-US" smtClean="0"/>
              <a:pPr/>
              <a:t>10/12/2016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F7708B-5493-428B-8039-9A9DEEEDA399}" type="datetime1">
              <a:rPr lang="en-US" smtClean="0"/>
              <a:pPr/>
              <a:t>10/12/2016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BB94FB-479F-43F7-93C1-9F294085FE72}" type="datetime1">
              <a:rPr lang="en-US" smtClean="0"/>
              <a:pPr/>
              <a:t>10/12/2016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7408B-F48A-43BF-8E03-2A45097E254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ode.state.oh.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45720" rIns="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71999"/>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61259" y="6372074"/>
            <a:ext cx="1447800" cy="365125"/>
          </a:xfrm>
          <a:prstGeom prst="rect">
            <a:avLst/>
          </a:prstGeom>
        </p:spPr>
        <p:txBody>
          <a:bodyPr vert="horz" lIns="0" tIns="0" rIns="0" bIns="0" rtlCol="0" anchor="b" anchorCtr="0"/>
          <a:lstStyle>
            <a:lvl1pPr algn="l">
              <a:defRPr sz="1200">
                <a:solidFill>
                  <a:schemeClr val="tx1">
                    <a:tint val="75000"/>
                  </a:schemeClr>
                </a:solidFill>
              </a:defRPr>
            </a:lvl1pPr>
          </a:lstStyle>
          <a:p>
            <a:fld id="{1CE8DC11-3C90-4A84-81AA-94B74C665DA8}" type="datetime1">
              <a:rPr lang="en-US" smtClean="0"/>
              <a:pPr/>
              <a:t>10/12/2016</a:t>
            </a:fld>
            <a:endParaRPr lang="en-US" dirty="0"/>
          </a:p>
        </p:txBody>
      </p:sp>
      <p:sp>
        <p:nvSpPr>
          <p:cNvPr id="5" name="Footer Placeholder 4"/>
          <p:cNvSpPr>
            <a:spLocks noGrp="1"/>
          </p:cNvSpPr>
          <p:nvPr>
            <p:ph type="ftr" sz="quarter" idx="3"/>
          </p:nvPr>
        </p:nvSpPr>
        <p:spPr>
          <a:xfrm>
            <a:off x="6090629" y="6372074"/>
            <a:ext cx="1447800" cy="365125"/>
          </a:xfrm>
          <a:prstGeom prst="rect">
            <a:avLst/>
          </a:prstGeom>
        </p:spPr>
        <p:txBody>
          <a:bodyPr vert="horz" lIns="0" tIns="0" rIns="0" bIns="0" rtlCol="0" anchor="b" anchorCtr="0"/>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620000" y="6372074"/>
            <a:ext cx="1066800" cy="365125"/>
          </a:xfrm>
          <a:prstGeom prst="rect">
            <a:avLst/>
          </a:prstGeom>
        </p:spPr>
        <p:txBody>
          <a:bodyPr vert="horz" lIns="0" tIns="0" rIns="0" bIns="0" rtlCol="0" anchor="b" anchorCtr="0"/>
          <a:lstStyle>
            <a:lvl1pPr algn="r">
              <a:defRPr sz="1200">
                <a:solidFill>
                  <a:schemeClr val="tx1">
                    <a:tint val="75000"/>
                  </a:schemeClr>
                </a:solidFill>
              </a:defRPr>
            </a:lvl1pPr>
          </a:lstStyle>
          <a:p>
            <a:fld id="{67A7408B-F48A-43BF-8E03-2A45097E2545}" type="slidenum">
              <a:rPr lang="en-US" smtClean="0"/>
              <a:pPr/>
              <a:t>‹#›</a:t>
            </a:fld>
            <a:endParaRPr lang="en-US" dirty="0"/>
          </a:p>
        </p:txBody>
      </p:sp>
      <p:pic>
        <p:nvPicPr>
          <p:cNvPr id="7" name="Picture 10"/>
          <p:cNvPicPr>
            <a:picLocks noChangeAspect="1" noChangeArrowheads="1"/>
          </p:cNvPicPr>
          <p:nvPr userDrawn="1"/>
        </p:nvPicPr>
        <p:blipFill>
          <a:blip r:embed="rId11" cstate="print"/>
          <a:srcRect/>
          <a:stretch>
            <a:fillRect/>
          </a:stretch>
        </p:blipFill>
        <p:spPr bwMode="auto">
          <a:xfrm>
            <a:off x="457200" y="6321476"/>
            <a:ext cx="1552755" cy="411480"/>
          </a:xfrm>
          <a:prstGeom prst="rect">
            <a:avLst/>
          </a:prstGeom>
          <a:noFill/>
          <a:ln w="9525">
            <a:noFill/>
            <a:miter lim="800000"/>
            <a:headEnd/>
            <a:tailEnd/>
          </a:ln>
        </p:spPr>
      </p:pic>
      <p:pic>
        <p:nvPicPr>
          <p:cNvPr id="8" name="Picture 7" descr="Description: Ohio Department of Education">
            <a:hlinkClick r:id="rId12"/>
          </p:cNvPr>
          <p:cNvPicPr/>
          <p:nvPr userDrawn="1"/>
        </p:nvPicPr>
        <p:blipFill>
          <a:blip r:embed="rId13" cstate="print"/>
          <a:srcRect/>
          <a:stretch>
            <a:fillRect/>
          </a:stretch>
        </p:blipFill>
        <p:spPr bwMode="auto">
          <a:xfrm>
            <a:off x="2156223" y="6334170"/>
            <a:ext cx="2323466" cy="410845"/>
          </a:xfrm>
          <a:prstGeom prst="rect">
            <a:avLst/>
          </a:prstGeom>
          <a:noFill/>
          <a:ln w="9525">
            <a:noFill/>
            <a:miter lim="800000"/>
            <a:headEnd/>
            <a:tailEnd/>
          </a:ln>
        </p:spPr>
      </p:pic>
      <p:sp>
        <p:nvSpPr>
          <p:cNvPr id="9" name="Rectangle 8"/>
          <p:cNvSpPr/>
          <p:nvPr userDrawn="1"/>
        </p:nvSpPr>
        <p:spPr>
          <a:xfrm>
            <a:off x="457200" y="0"/>
            <a:ext cx="8229600" cy="228600"/>
          </a:xfrm>
          <a:prstGeom prst="rect">
            <a:avLst/>
          </a:prstGeom>
          <a:solidFill>
            <a:srgbClr val="80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7696200" cy="1470025"/>
          </a:xfrm>
        </p:spPr>
        <p:txBody>
          <a:bodyPr>
            <a:normAutofit/>
          </a:bodyPr>
          <a:lstStyle/>
          <a:p>
            <a:r>
              <a:rPr lang="en-US" sz="3600" b="1" dirty="0"/>
              <a:t>Writing and Submitting </a:t>
            </a:r>
            <a:br>
              <a:rPr lang="en-US" sz="3600" b="1" dirty="0"/>
            </a:br>
            <a:r>
              <a:rPr lang="en-US" sz="3600" b="1" dirty="0"/>
              <a:t>Student Learning Objectives</a:t>
            </a:r>
            <a:endParaRPr lang="en-US" sz="2700" b="1" i="1" dirty="0">
              <a:solidFill>
                <a:srgbClr val="0070C0"/>
              </a:solidFill>
            </a:endParaRPr>
          </a:p>
        </p:txBody>
      </p:sp>
      <p:sp>
        <p:nvSpPr>
          <p:cNvPr id="3" name="Rectangle 2"/>
          <p:cNvSpPr/>
          <p:nvPr/>
        </p:nvSpPr>
        <p:spPr>
          <a:xfrm>
            <a:off x="1371600" y="1356852"/>
            <a:ext cx="6019800" cy="1200329"/>
          </a:xfrm>
          <a:prstGeom prst="rect">
            <a:avLst/>
          </a:prstGeom>
        </p:spPr>
        <p:txBody>
          <a:bodyPr wrap="square">
            <a:spAutoFit/>
          </a:bodyPr>
          <a:lstStyle/>
          <a:p>
            <a:pPr algn="ctr"/>
            <a:r>
              <a:rPr lang="en-US" sz="3600" b="1" i="1" dirty="0">
                <a:solidFill>
                  <a:srgbClr val="0070C0"/>
                </a:solidFill>
              </a:rPr>
              <a:t>Dayton Public Schools</a:t>
            </a:r>
            <a:br>
              <a:rPr lang="en-US" sz="3600" b="1" i="1" dirty="0">
                <a:solidFill>
                  <a:srgbClr val="0070C0"/>
                </a:solidFill>
              </a:rPr>
            </a:br>
            <a:r>
              <a:rPr lang="en-US" i="1" dirty="0">
                <a:solidFill>
                  <a:srgbClr val="0070C0"/>
                </a:solidFill>
              </a:rPr>
              <a:t/>
            </a:r>
            <a:br>
              <a:rPr lang="en-US" i="1" dirty="0">
                <a:solidFill>
                  <a:srgbClr val="0070C0"/>
                </a:solidFill>
              </a:rPr>
            </a:br>
            <a:endParaRPr lang="en-US" dirty="0"/>
          </a:p>
        </p:txBody>
      </p:sp>
    </p:spTree>
    <p:custDataLst>
      <p:tags r:id="rId1"/>
    </p:custDataLst>
    <p:extLst>
      <p:ext uri="{BB962C8B-B14F-4D97-AF65-F5344CB8AC3E}">
        <p14:creationId xmlns:p14="http://schemas.microsoft.com/office/powerpoint/2010/main" val="188767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a:t>Assessment(s)</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571500" indent="-514350">
              <a:lnSpc>
                <a:spcPct val="110000"/>
              </a:lnSpc>
            </a:pPr>
            <a:r>
              <a:rPr lang="en-US" dirty="0"/>
              <a:t>MAP is the assessment used for grades K-8 in ELA and math.</a:t>
            </a:r>
          </a:p>
          <a:p>
            <a:pPr marL="571500" indent="-514350">
              <a:lnSpc>
                <a:spcPct val="110000"/>
              </a:lnSpc>
            </a:pPr>
            <a:endParaRPr lang="en-US" sz="1900" dirty="0"/>
          </a:p>
          <a:p>
            <a:pPr marL="571500" indent="-514350">
              <a:lnSpc>
                <a:spcPct val="110000"/>
              </a:lnSpc>
            </a:pPr>
            <a:r>
              <a:rPr lang="en-US" dirty="0"/>
              <a:t>Other content assessments are contained in the Curriculum and Instruction Guide SLO folder.  Click on the subject area and the pre and post assessments will be there.  Teachers should use these assessments for SLO purposes</a:t>
            </a:r>
            <a:r>
              <a:rPr lang="en-US" sz="2600" dirty="0"/>
              <a:t>.</a:t>
            </a:r>
          </a:p>
          <a:p>
            <a:pPr marL="571500" indent="-514350">
              <a:lnSpc>
                <a:spcPct val="110000"/>
              </a:lnSpc>
            </a:pPr>
            <a:endParaRPr lang="en-US" sz="1900" dirty="0"/>
          </a:p>
          <a:p>
            <a:pPr marL="571500" indent="-514350">
              <a:lnSpc>
                <a:spcPct val="110000"/>
              </a:lnSpc>
            </a:pPr>
            <a:r>
              <a:rPr lang="en-US" dirty="0"/>
              <a:t>If your content area SLO pre and post assessments  are not in the Curriculum and Instructional Guides</a:t>
            </a:r>
            <a:r>
              <a:rPr lang="en-US" b="1" dirty="0"/>
              <a:t>, create a support request </a:t>
            </a:r>
            <a:r>
              <a:rPr lang="en-US" dirty="0"/>
              <a:t>at the bottom of the online SLO page.</a:t>
            </a:r>
          </a:p>
          <a:p>
            <a:pPr marL="571500" indent="-514350">
              <a:lnSpc>
                <a:spcPct val="110000"/>
              </a:lnSpc>
            </a:pPr>
            <a:endParaRPr lang="en-US" sz="2600" dirty="0"/>
          </a:p>
        </p:txBody>
      </p:sp>
      <p:sp>
        <p:nvSpPr>
          <p:cNvPr id="5" name="Slide Number Placeholder 4"/>
          <p:cNvSpPr>
            <a:spLocks noGrp="1"/>
          </p:cNvSpPr>
          <p:nvPr>
            <p:ph type="sldNum" sz="quarter" idx="12"/>
          </p:nvPr>
        </p:nvSpPr>
        <p:spPr/>
        <p:txBody>
          <a:bodyPr/>
          <a:lstStyle/>
          <a:p>
            <a:fld id="{492D5C2E-E903-4E53-BE21-15B0DC8EFED5}" type="slidenum">
              <a:rPr lang="en-US" sz="1400" b="1" smtClean="0"/>
              <a:pPr/>
              <a:t>10</a:t>
            </a:fld>
            <a:endParaRPr lang="en-US" sz="1400" b="1" dirty="0"/>
          </a:p>
        </p:txBody>
      </p:sp>
      <p:sp>
        <p:nvSpPr>
          <p:cNvPr id="6" name="TextBox 5"/>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custDataLst>
      <p:tags r:id="rId1"/>
    </p:custDataLst>
    <p:extLst>
      <p:ext uri="{BB962C8B-B14F-4D97-AF65-F5344CB8AC3E}">
        <p14:creationId xmlns:p14="http://schemas.microsoft.com/office/powerpoint/2010/main" val="2797145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a:t>Growth Target(s)</a:t>
            </a:r>
          </a:p>
        </p:txBody>
      </p:sp>
      <p:sp>
        <p:nvSpPr>
          <p:cNvPr id="3" name="Content Placeholder 2"/>
          <p:cNvSpPr>
            <a:spLocks noGrp="1"/>
          </p:cNvSpPr>
          <p:nvPr>
            <p:ph idx="1"/>
          </p:nvPr>
        </p:nvSpPr>
        <p:spPr>
          <a:xfrm>
            <a:off x="457200" y="1219200"/>
            <a:ext cx="8229600" cy="4906963"/>
          </a:xfrm>
        </p:spPr>
        <p:txBody>
          <a:bodyPr>
            <a:normAutofit/>
          </a:bodyPr>
          <a:lstStyle/>
          <a:p>
            <a:pPr marL="571500" indent="-514350">
              <a:lnSpc>
                <a:spcPct val="110000"/>
              </a:lnSpc>
            </a:pPr>
            <a:endParaRPr lang="en-US" sz="2600" dirty="0"/>
          </a:p>
          <a:p>
            <a:pPr marL="57150" indent="0">
              <a:lnSpc>
                <a:spcPct val="110000"/>
              </a:lnSpc>
              <a:buNone/>
            </a:pPr>
            <a:endParaRPr lang="en-US" sz="2600" dirty="0"/>
          </a:p>
          <a:p>
            <a:pPr marL="571500" indent="-514350">
              <a:lnSpc>
                <a:spcPct val="110000"/>
              </a:lnSpc>
            </a:pPr>
            <a:r>
              <a:rPr lang="en-US" dirty="0"/>
              <a:t>Growth targets have been designed to allow for fairness and consistency while expecting rigor for student learning.</a:t>
            </a:r>
          </a:p>
        </p:txBody>
      </p:sp>
      <p:sp>
        <p:nvSpPr>
          <p:cNvPr id="5" name="Slide Number Placeholder 4"/>
          <p:cNvSpPr>
            <a:spLocks noGrp="1"/>
          </p:cNvSpPr>
          <p:nvPr>
            <p:ph type="sldNum" sz="quarter" idx="12"/>
          </p:nvPr>
        </p:nvSpPr>
        <p:spPr/>
        <p:txBody>
          <a:bodyPr/>
          <a:lstStyle/>
          <a:p>
            <a:fld id="{492D5C2E-E903-4E53-BE21-15B0DC8EFED5}" type="slidenum">
              <a:rPr lang="en-US" sz="1400" b="1" smtClean="0"/>
              <a:pPr/>
              <a:t>11</a:t>
            </a:fld>
            <a:endParaRPr lang="en-US" sz="1400" b="1" dirty="0"/>
          </a:p>
        </p:txBody>
      </p:sp>
      <p:sp>
        <p:nvSpPr>
          <p:cNvPr id="6" name="TextBox 5"/>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custDataLst>
      <p:tags r:id="rId1"/>
    </p:custDataLst>
    <p:extLst>
      <p:ext uri="{BB962C8B-B14F-4D97-AF65-F5344CB8AC3E}">
        <p14:creationId xmlns:p14="http://schemas.microsoft.com/office/powerpoint/2010/main" val="294938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4000" dirty="0"/>
              <a:t>Growth targets will be put into the online form by October 28.</a:t>
            </a:r>
          </a:p>
          <a:p>
            <a:endParaRPr lang="en-US" sz="4000" dirty="0"/>
          </a:p>
          <a:p>
            <a:endParaRPr lang="en-US" dirty="0"/>
          </a:p>
        </p:txBody>
      </p:sp>
      <p:sp>
        <p:nvSpPr>
          <p:cNvPr id="3" name="Slide Number Placeholder 2"/>
          <p:cNvSpPr>
            <a:spLocks noGrp="1"/>
          </p:cNvSpPr>
          <p:nvPr>
            <p:ph type="sldNum" sz="quarter" idx="12"/>
          </p:nvPr>
        </p:nvSpPr>
        <p:spPr/>
        <p:txBody>
          <a:bodyPr/>
          <a:lstStyle/>
          <a:p>
            <a:fld id="{67A7408B-F48A-43BF-8E03-2A45097E2545}" type="slidenum">
              <a:rPr lang="en-US" smtClean="0"/>
              <a:pPr/>
              <a:t>12</a:t>
            </a:fld>
            <a:endParaRPr lang="en-US" dirty="0"/>
          </a:p>
        </p:txBody>
      </p:sp>
      <p:sp>
        <p:nvSpPr>
          <p:cNvPr id="2" name="Title 1"/>
          <p:cNvSpPr>
            <a:spLocks noGrp="1"/>
          </p:cNvSpPr>
          <p:nvPr>
            <p:ph type="title"/>
          </p:nvPr>
        </p:nvSpPr>
        <p:spPr/>
        <p:txBody>
          <a:bodyPr/>
          <a:lstStyle/>
          <a:p>
            <a:r>
              <a:rPr lang="en-US" dirty="0"/>
              <a:t>Growth Targets</a:t>
            </a:r>
          </a:p>
        </p:txBody>
      </p:sp>
      <p:sp>
        <p:nvSpPr>
          <p:cNvPr id="5" name="TextBox 4"/>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extLst>
      <p:ext uri="{BB962C8B-B14F-4D97-AF65-F5344CB8AC3E}">
        <p14:creationId xmlns:p14="http://schemas.microsoft.com/office/powerpoint/2010/main" val="359022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13</a:t>
            </a:fld>
            <a:endParaRPr lang="en-US" dirty="0"/>
          </a:p>
        </p:txBody>
      </p:sp>
      <p:sp>
        <p:nvSpPr>
          <p:cNvPr id="3" name="TextBox 2"/>
          <p:cNvSpPr txBox="1"/>
          <p:nvPr/>
        </p:nvSpPr>
        <p:spPr>
          <a:xfrm>
            <a:off x="457200" y="1524000"/>
            <a:ext cx="8458200" cy="4401205"/>
          </a:xfrm>
          <a:prstGeom prst="rect">
            <a:avLst/>
          </a:prstGeom>
          <a:noFill/>
        </p:spPr>
        <p:txBody>
          <a:bodyPr wrap="square" rtlCol="0">
            <a:spAutoFit/>
          </a:bodyPr>
          <a:lstStyle/>
          <a:p>
            <a:r>
              <a:rPr lang="en-US" sz="2800" dirty="0"/>
              <a:t>Teachers must use the Dayton Public Schools </a:t>
            </a:r>
            <a:r>
              <a:rPr lang="en-US" sz="2800" b="1" dirty="0"/>
              <a:t>Student Learning Objective Application </a:t>
            </a:r>
            <a:r>
              <a:rPr lang="en-US" sz="2800" dirty="0"/>
              <a:t>online in the </a:t>
            </a:r>
            <a:r>
              <a:rPr lang="en-US" sz="2800" dirty="0" err="1"/>
              <a:t>Infonet</a:t>
            </a:r>
            <a:r>
              <a:rPr lang="en-US" sz="2800" dirty="0"/>
              <a:t>.  </a:t>
            </a:r>
          </a:p>
          <a:p>
            <a:endParaRPr lang="en-US" dirty="0"/>
          </a:p>
          <a:p>
            <a:r>
              <a:rPr lang="en-US" sz="2800" dirty="0"/>
              <a:t>Teachers should use this template to submit all required components of their student learning objective.  </a:t>
            </a:r>
          </a:p>
          <a:p>
            <a:endParaRPr lang="en-US" sz="2800" dirty="0"/>
          </a:p>
          <a:p>
            <a:r>
              <a:rPr lang="en-US" sz="2800" dirty="0"/>
              <a:t>NOTE: </a:t>
            </a:r>
            <a:r>
              <a:rPr lang="en-US" sz="2800" b="1" dirty="0">
                <a:solidFill>
                  <a:schemeClr val="accent2"/>
                </a:solidFill>
              </a:rPr>
              <a:t>If you do not submit your SLO in this application it will not be evaluated or approved.</a:t>
            </a:r>
          </a:p>
        </p:txBody>
      </p:sp>
      <p:sp>
        <p:nvSpPr>
          <p:cNvPr id="4" name="TextBox 3"/>
          <p:cNvSpPr txBox="1"/>
          <p:nvPr/>
        </p:nvSpPr>
        <p:spPr>
          <a:xfrm>
            <a:off x="381000" y="228600"/>
            <a:ext cx="8153400" cy="1077218"/>
          </a:xfrm>
          <a:prstGeom prst="rect">
            <a:avLst/>
          </a:prstGeom>
          <a:noFill/>
        </p:spPr>
        <p:txBody>
          <a:bodyPr wrap="square" rtlCol="0">
            <a:spAutoFit/>
          </a:bodyPr>
          <a:lstStyle/>
          <a:p>
            <a:pPr algn="ctr"/>
            <a:r>
              <a:rPr lang="en-US" sz="3200" b="1" dirty="0">
                <a:solidFill>
                  <a:schemeClr val="accent1">
                    <a:lumMod val="75000"/>
                  </a:schemeClr>
                </a:solidFill>
              </a:rPr>
              <a:t>Logistics of Submitting SLO in DPS </a:t>
            </a:r>
            <a:r>
              <a:rPr lang="en-US" sz="3200" b="1" dirty="0" err="1">
                <a:solidFill>
                  <a:schemeClr val="accent1">
                    <a:lumMod val="75000"/>
                  </a:schemeClr>
                </a:solidFill>
              </a:rPr>
              <a:t>Infonet</a:t>
            </a:r>
            <a:endParaRPr lang="en-US" sz="3200" b="1" dirty="0">
              <a:solidFill>
                <a:schemeClr val="accent1">
                  <a:lumMod val="75000"/>
                </a:schemeClr>
              </a:solidFill>
            </a:endParaRPr>
          </a:p>
        </p:txBody>
      </p:sp>
    </p:spTree>
    <p:custDataLst>
      <p:tags r:id="rId1"/>
    </p:custDataLst>
    <p:extLst>
      <p:ext uri="{BB962C8B-B14F-4D97-AF65-F5344CB8AC3E}">
        <p14:creationId xmlns:p14="http://schemas.microsoft.com/office/powerpoint/2010/main" val="3234162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14</a:t>
            </a:fld>
            <a:endParaRPr lang="en-US" dirty="0"/>
          </a:p>
        </p:txBody>
      </p:sp>
      <p:sp>
        <p:nvSpPr>
          <p:cNvPr id="3" name="Rectangle 2"/>
          <p:cNvSpPr/>
          <p:nvPr/>
        </p:nvSpPr>
        <p:spPr>
          <a:xfrm>
            <a:off x="381000" y="533400"/>
            <a:ext cx="8534400" cy="5601533"/>
          </a:xfrm>
          <a:prstGeom prst="rect">
            <a:avLst/>
          </a:prstGeom>
        </p:spPr>
        <p:txBody>
          <a:bodyPr wrap="square">
            <a:spAutoFit/>
          </a:bodyPr>
          <a:lstStyle/>
          <a:p>
            <a:r>
              <a:rPr lang="en-US" sz="2800" b="1" i="1" dirty="0"/>
              <a:t>How To Access The Application</a:t>
            </a:r>
          </a:p>
          <a:p>
            <a:endParaRPr lang="en-US" dirty="0"/>
          </a:p>
          <a:p>
            <a:pPr marL="457200" indent="-457200">
              <a:buFont typeface="+mj-lt"/>
              <a:buAutoNum type="arabicPeriod"/>
            </a:pPr>
            <a:r>
              <a:rPr lang="en-US" sz="2400" dirty="0"/>
              <a:t>Open up your web browser (Internet Explorer, Firefox, </a:t>
            </a:r>
            <a:r>
              <a:rPr lang="en-US" sz="2400" dirty="0" err="1"/>
              <a:t>etc</a:t>
            </a:r>
            <a:r>
              <a:rPr lang="en-US" sz="2400" dirty="0"/>
              <a:t>). The DPS Homepage should open. </a:t>
            </a:r>
          </a:p>
          <a:p>
            <a:pPr marL="457200" indent="-457200">
              <a:buFont typeface="+mj-lt"/>
              <a:buAutoNum type="arabicPeriod"/>
            </a:pPr>
            <a:endParaRPr lang="en-US" sz="2400" dirty="0"/>
          </a:p>
          <a:p>
            <a:pPr marL="457200" indent="-457200">
              <a:buFont typeface="+mj-lt"/>
              <a:buAutoNum type="arabicPeriod"/>
            </a:pPr>
            <a:r>
              <a:rPr lang="en-US" sz="2400" dirty="0"/>
              <a:t>Click on the DPS </a:t>
            </a:r>
            <a:r>
              <a:rPr lang="en-US" sz="2400" dirty="0" err="1"/>
              <a:t>Infonet</a:t>
            </a:r>
            <a:r>
              <a:rPr lang="en-US" sz="2400" dirty="0"/>
              <a:t> link. </a:t>
            </a:r>
          </a:p>
          <a:p>
            <a:pPr marL="457200" indent="-457200">
              <a:buFont typeface="+mj-lt"/>
              <a:buAutoNum type="arabicPeriod"/>
            </a:pPr>
            <a:endParaRPr lang="en-US" sz="2400" dirty="0"/>
          </a:p>
          <a:p>
            <a:pPr marL="457200" indent="-457200">
              <a:buFont typeface="+mj-lt"/>
              <a:buAutoNum type="arabicPeriod"/>
            </a:pPr>
            <a:r>
              <a:rPr lang="en-US" sz="2400" dirty="0"/>
              <a:t>Login with DPS username and password. </a:t>
            </a:r>
          </a:p>
          <a:p>
            <a:pPr marL="457200" indent="-457200">
              <a:buFont typeface="+mj-lt"/>
              <a:buAutoNum type="arabicPeriod"/>
            </a:pPr>
            <a:endParaRPr lang="en-US" sz="2400" dirty="0"/>
          </a:p>
          <a:p>
            <a:pPr marL="457200" indent="-457200">
              <a:buFont typeface="+mj-lt"/>
              <a:buAutoNum type="arabicPeriod"/>
            </a:pPr>
            <a:r>
              <a:rPr lang="en-US" sz="2400" dirty="0"/>
              <a:t>Click “District Web-Based Applications” and it will expand to show links to several applications. </a:t>
            </a:r>
          </a:p>
          <a:p>
            <a:pPr marL="457200" indent="-457200">
              <a:buFont typeface="+mj-lt"/>
              <a:buAutoNum type="arabicPeriod"/>
            </a:pPr>
            <a:endParaRPr lang="en-US" sz="2400" dirty="0"/>
          </a:p>
          <a:p>
            <a:pPr marL="457200" indent="-457200">
              <a:buFont typeface="+mj-lt"/>
              <a:buAutoNum type="arabicPeriod"/>
            </a:pPr>
            <a:r>
              <a:rPr lang="en-US" sz="2400" dirty="0"/>
              <a:t>Select “</a:t>
            </a:r>
            <a:r>
              <a:rPr lang="en-US" sz="2400" b="1" dirty="0"/>
              <a:t>Student Learning Objectives</a:t>
            </a:r>
            <a:r>
              <a:rPr lang="en-US" sz="2400" dirty="0"/>
              <a:t>” and click on the link. This will open the SLO application in a new window. Your screen will look similar to this: </a:t>
            </a:r>
          </a:p>
        </p:txBody>
      </p:sp>
      <p:sp>
        <p:nvSpPr>
          <p:cNvPr id="4" name="TextBox 3"/>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custDataLst>
      <p:tags r:id="rId1"/>
    </p:custDataLst>
    <p:extLst>
      <p:ext uri="{BB962C8B-B14F-4D97-AF65-F5344CB8AC3E}">
        <p14:creationId xmlns:p14="http://schemas.microsoft.com/office/powerpoint/2010/main" val="22826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9792" b="13333"/>
          <a:stretch/>
        </p:blipFill>
        <p:spPr bwMode="auto">
          <a:xfrm>
            <a:off x="304800" y="528721"/>
            <a:ext cx="8686800" cy="5623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67A7408B-F48A-43BF-8E03-2A45097E2545}" type="slidenum">
              <a:rPr lang="en-US" smtClean="0"/>
              <a:pPr/>
              <a:t>15</a:t>
            </a:fld>
            <a:endParaRPr lang="en-US" dirty="0"/>
          </a:p>
        </p:txBody>
      </p:sp>
      <p:sp>
        <p:nvSpPr>
          <p:cNvPr id="3" name="Oval 2"/>
          <p:cNvSpPr/>
          <p:nvPr/>
        </p:nvSpPr>
        <p:spPr>
          <a:xfrm>
            <a:off x="304800" y="1447800"/>
            <a:ext cx="14478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
        <p:nvSpPr>
          <p:cNvPr id="8" name="Right Arrow 7"/>
          <p:cNvSpPr/>
          <p:nvPr/>
        </p:nvSpPr>
        <p:spPr>
          <a:xfrm rot="4317471">
            <a:off x="-188126" y="3546401"/>
            <a:ext cx="3467515" cy="4122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48200" y="5141737"/>
            <a:ext cx="40386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solidFill>
                  <a:srgbClr val="FF0000"/>
                </a:solidFill>
              </a:rPr>
              <a:t>You must accept the terms and conditions before proceeding.</a:t>
            </a:r>
          </a:p>
        </p:txBody>
      </p:sp>
    </p:spTree>
    <p:custDataLst>
      <p:tags r:id="rId1"/>
    </p:custDataLst>
    <p:extLst>
      <p:ext uri="{BB962C8B-B14F-4D97-AF65-F5344CB8AC3E}">
        <p14:creationId xmlns:p14="http://schemas.microsoft.com/office/powerpoint/2010/main" val="381265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16</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09600"/>
            <a:ext cx="8374691"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14600" y="3407979"/>
            <a:ext cx="56388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dirty="0"/>
              <a:t>Creating a New SLO</a:t>
            </a:r>
            <a:endParaRPr lang="en-US" dirty="0"/>
          </a:p>
          <a:p>
            <a:r>
              <a:rPr lang="en-US" dirty="0"/>
              <a:t>To create a new SLO, click on the “Student Learning Objective” link in the left hand frame, in the “Create” section </a:t>
            </a:r>
          </a:p>
        </p:txBody>
      </p:sp>
      <p:sp>
        <p:nvSpPr>
          <p:cNvPr id="3" name="Oval 2"/>
          <p:cNvSpPr/>
          <p:nvPr/>
        </p:nvSpPr>
        <p:spPr>
          <a:xfrm>
            <a:off x="23648" y="1219200"/>
            <a:ext cx="1981200" cy="8487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custDataLst>
      <p:tags r:id="rId1"/>
    </p:custDataLst>
    <p:extLst>
      <p:ext uri="{BB962C8B-B14F-4D97-AF65-F5344CB8AC3E}">
        <p14:creationId xmlns:p14="http://schemas.microsoft.com/office/powerpoint/2010/main" val="947597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17</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81000"/>
            <a:ext cx="3732595" cy="581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9600" y="1447800"/>
            <a:ext cx="22098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An SLO template will open up.  Complete each of the SLO components by filling in the required sections of the template</a:t>
            </a:r>
            <a:r>
              <a:rPr lang="en-US" dirty="0"/>
              <a:t>.  </a:t>
            </a:r>
          </a:p>
        </p:txBody>
      </p:sp>
      <p:sp>
        <p:nvSpPr>
          <p:cNvPr id="5" name="TextBox 4"/>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custDataLst>
      <p:tags r:id="rId1"/>
    </p:custDataLst>
    <p:extLst>
      <p:ext uri="{BB962C8B-B14F-4D97-AF65-F5344CB8AC3E}">
        <p14:creationId xmlns:p14="http://schemas.microsoft.com/office/powerpoint/2010/main" val="83442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4000" dirty="0"/>
              <a:t>For those using MAP, please attach the “</a:t>
            </a:r>
            <a:r>
              <a:rPr lang="en-US" sz="4000" b="1" dirty="0"/>
              <a:t>Class Report</a:t>
            </a:r>
            <a:r>
              <a:rPr lang="en-US" sz="4000" dirty="0"/>
              <a:t>” from MAP.  </a:t>
            </a:r>
          </a:p>
          <a:p>
            <a:r>
              <a:rPr lang="en-US" sz="4000" dirty="0"/>
              <a:t>You will also attach the final report when completing the SLO in April with your analysis.</a:t>
            </a:r>
          </a:p>
        </p:txBody>
      </p:sp>
      <p:sp>
        <p:nvSpPr>
          <p:cNvPr id="2" name="Slide Number Placeholder 1"/>
          <p:cNvSpPr>
            <a:spLocks noGrp="1"/>
          </p:cNvSpPr>
          <p:nvPr>
            <p:ph type="sldNum" sz="quarter" idx="12"/>
          </p:nvPr>
        </p:nvSpPr>
        <p:spPr/>
        <p:txBody>
          <a:bodyPr/>
          <a:lstStyle/>
          <a:p>
            <a:fld id="{67A7408B-F48A-43BF-8E03-2A45097E2545}" type="slidenum">
              <a:rPr lang="en-US" smtClean="0"/>
              <a:pPr/>
              <a:t>18</a:t>
            </a:fld>
            <a:endParaRPr lang="en-US" dirty="0"/>
          </a:p>
        </p:txBody>
      </p:sp>
      <p:sp>
        <p:nvSpPr>
          <p:cNvPr id="3" name="Title 2"/>
          <p:cNvSpPr>
            <a:spLocks noGrp="1"/>
          </p:cNvSpPr>
          <p:nvPr>
            <p:ph type="title"/>
          </p:nvPr>
        </p:nvSpPr>
        <p:spPr/>
        <p:txBody>
          <a:bodyPr/>
          <a:lstStyle/>
          <a:p>
            <a:r>
              <a:rPr lang="en-US" dirty="0"/>
              <a:t>MAP DATA</a:t>
            </a:r>
          </a:p>
        </p:txBody>
      </p:sp>
      <p:sp>
        <p:nvSpPr>
          <p:cNvPr id="5" name="TextBox 4"/>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extLst>
      <p:ext uri="{BB962C8B-B14F-4D97-AF65-F5344CB8AC3E}">
        <p14:creationId xmlns:p14="http://schemas.microsoft.com/office/powerpoint/2010/main" val="736342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solidFill>
                  <a:prstClr val="black">
                    <a:tint val="75000"/>
                  </a:prstClr>
                </a:solidFill>
              </a:rPr>
              <a:pPr/>
              <a:t>19</a:t>
            </a:fld>
            <a:endParaRPr lang="en-US" dirty="0">
              <a:solidFill>
                <a:prstClr val="black">
                  <a:tint val="75000"/>
                </a:prstClr>
              </a:solidFill>
            </a:endParaRPr>
          </a:p>
        </p:txBody>
      </p:sp>
      <p:sp>
        <p:nvSpPr>
          <p:cNvPr id="3" name="Rectangle 2"/>
          <p:cNvSpPr/>
          <p:nvPr/>
        </p:nvSpPr>
        <p:spPr>
          <a:xfrm>
            <a:off x="457200" y="277756"/>
            <a:ext cx="4572000" cy="156966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en-US" sz="1600" dirty="0">
                <a:solidFill>
                  <a:prstClr val="black"/>
                </a:solidFill>
                <a:latin typeface="Baskerville Old Face" pitchFamily="18" charset="0"/>
              </a:rPr>
              <a:t>When you complete your pre assessments you need to complete an SLO Scoring Template. You will enter each of your students pre assessment scores on this spreadsheet if you did a pre/post test process.  You will also calculate their growth target based on the district formula and enter it</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053899"/>
            <a:ext cx="8153400" cy="4155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extLst>
      <p:ext uri="{BB962C8B-B14F-4D97-AF65-F5344CB8AC3E}">
        <p14:creationId xmlns:p14="http://schemas.microsoft.com/office/powerpoint/2010/main" val="226190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TOPICS</a:t>
            </a:r>
          </a:p>
        </p:txBody>
      </p:sp>
      <p:sp>
        <p:nvSpPr>
          <p:cNvPr id="3" name="Content Placeholder 2"/>
          <p:cNvSpPr>
            <a:spLocks noGrp="1"/>
          </p:cNvSpPr>
          <p:nvPr>
            <p:ph idx="1"/>
          </p:nvPr>
        </p:nvSpPr>
        <p:spPr>
          <a:xfrm>
            <a:off x="457200" y="1600201"/>
            <a:ext cx="8229600" cy="3352799"/>
          </a:xfrm>
        </p:spPr>
        <p:txBody>
          <a:bodyPr anchor="ctr">
            <a:normAutofit/>
          </a:bodyPr>
          <a:lstStyle/>
          <a:p>
            <a:pPr marL="514350" indent="-514350">
              <a:buFont typeface="+mj-lt"/>
              <a:buAutoNum type="arabicPeriod"/>
            </a:pPr>
            <a:r>
              <a:rPr lang="en-US" b="1" dirty="0">
                <a:solidFill>
                  <a:schemeClr val="accent1">
                    <a:lumMod val="75000"/>
                  </a:schemeClr>
                </a:solidFill>
              </a:rPr>
              <a:t>Introduction to Student Growth Measures and Student Learning Objectives (SLOs)</a:t>
            </a:r>
          </a:p>
          <a:p>
            <a:pPr marL="514350" indent="-514350">
              <a:buFont typeface="+mj-lt"/>
              <a:buAutoNum type="arabicPeriod"/>
            </a:pPr>
            <a:r>
              <a:rPr lang="en-US" b="1" dirty="0">
                <a:solidFill>
                  <a:schemeClr val="accent1">
                    <a:lumMod val="75000"/>
                  </a:schemeClr>
                </a:solidFill>
              </a:rPr>
              <a:t>Components of An SLO</a:t>
            </a:r>
          </a:p>
          <a:p>
            <a:pPr marL="514350" indent="-514350">
              <a:buFont typeface="+mj-lt"/>
              <a:buAutoNum type="arabicPeriod"/>
            </a:pPr>
            <a:r>
              <a:rPr lang="en-US" b="1" dirty="0">
                <a:solidFill>
                  <a:schemeClr val="accent1">
                    <a:lumMod val="75000"/>
                  </a:schemeClr>
                </a:solidFill>
              </a:rPr>
              <a:t>Logistics of Submitting SLO in DPS </a:t>
            </a:r>
            <a:r>
              <a:rPr lang="en-US" b="1" dirty="0" err="1">
                <a:solidFill>
                  <a:schemeClr val="accent1">
                    <a:lumMod val="75000"/>
                  </a:schemeClr>
                </a:solidFill>
              </a:rPr>
              <a:t>Infonet</a:t>
            </a:r>
            <a:endParaRPr lang="en-US" b="1" dirty="0">
              <a:solidFill>
                <a:schemeClr val="accent1">
                  <a:lumMod val="75000"/>
                </a:schemeClr>
              </a:solidFill>
            </a:endParaRPr>
          </a:p>
          <a:p>
            <a:pPr marL="514350" indent="-514350">
              <a:buFont typeface="+mj-lt"/>
              <a:buAutoNum type="arabicPeriod"/>
            </a:pPr>
            <a:r>
              <a:rPr lang="en-US" b="1" dirty="0">
                <a:solidFill>
                  <a:schemeClr val="accent1">
                    <a:lumMod val="75000"/>
                  </a:schemeClr>
                </a:solidFill>
              </a:rPr>
              <a:t> Deadlines and Setting Growth Measures</a:t>
            </a:r>
          </a:p>
        </p:txBody>
      </p:sp>
      <p:sp>
        <p:nvSpPr>
          <p:cNvPr id="8" name="Slide Number Placeholder 4"/>
          <p:cNvSpPr txBox="1">
            <a:spLocks/>
          </p:cNvSpPr>
          <p:nvPr/>
        </p:nvSpPr>
        <p:spPr>
          <a:xfrm>
            <a:off x="7620000" y="6324600"/>
            <a:ext cx="1066800" cy="365125"/>
          </a:xfrm>
          <a:prstGeom prst="rect">
            <a:avLst/>
          </a:prstGeom>
        </p:spPr>
        <p:txBody>
          <a:bodyPr vert="horz" lIns="0" tIns="0" rIns="0" bIns="0" rtlCol="0" anchor="b" anchorCtr="0"/>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5C2E-E903-4E53-BE21-15B0DC8EFED5}" type="slidenum">
              <a:rPr lang="en-US" sz="1400" b="1" smtClean="0"/>
              <a:pPr/>
              <a:t>2</a:t>
            </a:fld>
            <a:endParaRPr lang="en-US" sz="1400" b="1" dirty="0"/>
          </a:p>
        </p:txBody>
      </p:sp>
    </p:spTree>
    <p:custDataLst>
      <p:tags r:id="rId1"/>
    </p:custDataLst>
    <p:extLst>
      <p:ext uri="{BB962C8B-B14F-4D97-AF65-F5344CB8AC3E}">
        <p14:creationId xmlns:p14="http://schemas.microsoft.com/office/powerpoint/2010/main" val="1544208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20</a:t>
            </a:fld>
            <a:endParaRPr lang="en-US" dirty="0"/>
          </a:p>
        </p:txBody>
      </p:sp>
      <p:sp>
        <p:nvSpPr>
          <p:cNvPr id="3" name="TextBox 2"/>
          <p:cNvSpPr txBox="1"/>
          <p:nvPr/>
        </p:nvSpPr>
        <p:spPr>
          <a:xfrm>
            <a:off x="457200" y="533400"/>
            <a:ext cx="8153399"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a:t>Once you are sure that you have included all information and have attached required documents,  hit the submit button.  The Building Leadership Team will review the SLO and  recommend approval or return it to you for revisions.</a:t>
            </a:r>
          </a:p>
        </p:txBody>
      </p:sp>
      <p:sp>
        <p:nvSpPr>
          <p:cNvPr id="4" name="Rectangle 3"/>
          <p:cNvSpPr/>
          <p:nvPr/>
        </p:nvSpPr>
        <p:spPr>
          <a:xfrm>
            <a:off x="457200" y="2102603"/>
            <a:ext cx="8153399" cy="3416320"/>
          </a:xfrm>
          <a:prstGeom prst="rect">
            <a:avLst/>
          </a:prstGeom>
        </p:spPr>
        <p:txBody>
          <a:bodyPr wrap="square">
            <a:spAutoFit/>
          </a:bodyPr>
          <a:lstStyle/>
          <a:p>
            <a:r>
              <a:rPr lang="en-US" b="1" dirty="0"/>
              <a:t>Save As Draft/Submitting an SLO</a:t>
            </a:r>
            <a:endParaRPr lang="en-US" dirty="0"/>
          </a:p>
          <a:p>
            <a:r>
              <a:rPr lang="en-US" dirty="0"/>
              <a:t>If you are working on an SLO and it is not ready for submission, click on the “Save as Draft” button. This will save for your SLO in “Draft” status. You can find these forms on the Main Page, in the “Drafts” tab. </a:t>
            </a:r>
          </a:p>
          <a:p>
            <a:endParaRPr lang="en-US" dirty="0"/>
          </a:p>
          <a:p>
            <a:endParaRPr lang="en-US" dirty="0"/>
          </a:p>
          <a:p>
            <a:endParaRPr lang="en-US" dirty="0"/>
          </a:p>
          <a:p>
            <a:r>
              <a:rPr lang="en-US" dirty="0"/>
              <a:t>Once your SLO is complete and ready for submission, click on the “Submit for Review and Approval” button. It will be routed to the next level of approval. An email will go out to the approver(s) letting them know that a form is waiting for their review and  approval. </a:t>
            </a:r>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519" y="3291792"/>
            <a:ext cx="3424236" cy="760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9490" y="5376048"/>
            <a:ext cx="3675910" cy="644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custDataLst>
      <p:tags r:id="rId1"/>
    </p:custDataLst>
    <p:extLst>
      <p:ext uri="{BB962C8B-B14F-4D97-AF65-F5344CB8AC3E}">
        <p14:creationId xmlns:p14="http://schemas.microsoft.com/office/powerpoint/2010/main" val="4124427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21</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57200"/>
            <a:ext cx="4766278"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762000"/>
            <a:ext cx="2362200"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If your initial SLO is disapproved, do not panic.  </a:t>
            </a:r>
          </a:p>
          <a:p>
            <a:endParaRPr lang="en-US" dirty="0"/>
          </a:p>
          <a:p>
            <a:r>
              <a:rPr lang="en-US" dirty="0"/>
              <a:t>The BLT will complete the ODE rubric and will  indicate specifically what needs to be corrected.  When you resubmit with requested changes the SLO will be reviewed again.  </a:t>
            </a:r>
          </a:p>
        </p:txBody>
      </p:sp>
      <p:sp>
        <p:nvSpPr>
          <p:cNvPr id="5" name="TextBox 4"/>
          <p:cNvSpPr txBox="1"/>
          <p:nvPr/>
        </p:nvSpPr>
        <p:spPr>
          <a:xfrm>
            <a:off x="457200" y="-76200"/>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Logistics</a:t>
            </a:r>
          </a:p>
        </p:txBody>
      </p:sp>
    </p:spTree>
    <p:custDataLst>
      <p:tags r:id="rId1"/>
    </p:custDataLst>
    <p:extLst>
      <p:ext uri="{BB962C8B-B14F-4D97-AF65-F5344CB8AC3E}">
        <p14:creationId xmlns:p14="http://schemas.microsoft.com/office/powerpoint/2010/main" val="3362009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9143999" cy="1143000"/>
          </a:xfrm>
        </p:spPr>
        <p:txBody>
          <a:bodyPr>
            <a:normAutofit/>
          </a:bodyPr>
          <a:lstStyle/>
          <a:p>
            <a:r>
              <a:rPr lang="en-US" sz="2700" b="1" dirty="0"/>
              <a:t>Timeline for SLO Implementation 2016-17 and Beyond</a:t>
            </a:r>
          </a:p>
        </p:txBody>
      </p:sp>
      <p:sp>
        <p:nvSpPr>
          <p:cNvPr id="7" name="Slide Number Placeholder 6"/>
          <p:cNvSpPr>
            <a:spLocks noGrp="1"/>
          </p:cNvSpPr>
          <p:nvPr>
            <p:ph type="sldNum" sz="quarter" idx="12"/>
          </p:nvPr>
        </p:nvSpPr>
        <p:spPr/>
        <p:txBody>
          <a:bodyPr/>
          <a:lstStyle/>
          <a:p>
            <a:fld id="{492D5C2E-E903-4E53-BE21-15B0DC8EFED5}" type="slidenum">
              <a:rPr lang="en-US" sz="1400" b="1" smtClean="0"/>
              <a:pPr/>
              <a:t>22</a:t>
            </a:fld>
            <a:endParaRPr lang="en-US" sz="1400" b="1" dirty="0"/>
          </a:p>
        </p:txBody>
      </p:sp>
      <p:sp>
        <p:nvSpPr>
          <p:cNvPr id="11" name="Content Placeholder 10"/>
          <p:cNvSpPr>
            <a:spLocks noGrp="1"/>
          </p:cNvSpPr>
          <p:nvPr>
            <p:ph idx="1"/>
          </p:nvPr>
        </p:nvSpPr>
        <p:spPr>
          <a:xfrm>
            <a:off x="400929" y="1524000"/>
            <a:ext cx="8382000" cy="4648199"/>
          </a:xfrm>
        </p:spPr>
        <p:txBody>
          <a:bodyPr>
            <a:normAutofit fontScale="85000" lnSpcReduction="20000"/>
          </a:bodyPr>
          <a:lstStyle/>
          <a:p>
            <a:r>
              <a:rPr lang="en-US" b="1" dirty="0"/>
              <a:t>October 11- 28 </a:t>
            </a:r>
            <a:r>
              <a:rPr lang="en-US" dirty="0"/>
              <a:t>Deadline to write and submit SLOs for review and approval in the SLO application on INFONET.</a:t>
            </a:r>
          </a:p>
          <a:p>
            <a:r>
              <a:rPr lang="en-US" b="1" dirty="0"/>
              <a:t>November 4 </a:t>
            </a:r>
            <a:r>
              <a:rPr lang="en-US" dirty="0"/>
              <a:t>– Deadline to receive feedback on the SLO. </a:t>
            </a:r>
          </a:p>
          <a:p>
            <a:r>
              <a:rPr lang="en-US" b="1" dirty="0"/>
              <a:t>November 7–</a:t>
            </a:r>
            <a:r>
              <a:rPr lang="en-US" dirty="0"/>
              <a:t> Deadline for SLO’s to be resubmitted with </a:t>
            </a:r>
            <a:r>
              <a:rPr lang="en-US" u="sng" dirty="0"/>
              <a:t>ALL</a:t>
            </a:r>
            <a:r>
              <a:rPr lang="en-US" dirty="0"/>
              <a:t> recommended changes.</a:t>
            </a:r>
          </a:p>
          <a:p>
            <a:r>
              <a:rPr lang="en-US" b="1" dirty="0"/>
              <a:t>November 14 </a:t>
            </a:r>
            <a:r>
              <a:rPr lang="en-US" dirty="0"/>
              <a:t>– All SLO’s must be approved </a:t>
            </a:r>
          </a:p>
          <a:p>
            <a:r>
              <a:rPr lang="en-US" b="1" dirty="0"/>
              <a:t>November 15- </a:t>
            </a:r>
            <a:r>
              <a:rPr lang="en-US" dirty="0"/>
              <a:t>All SLO’s implemented.</a:t>
            </a:r>
          </a:p>
          <a:p>
            <a:r>
              <a:rPr lang="en-US" b="1" dirty="0"/>
              <a:t>April 1- April 14 </a:t>
            </a:r>
            <a:r>
              <a:rPr lang="en-US" dirty="0"/>
              <a:t>– Deadline to analyze data and record final Growth measure in the SLO application on INFONET</a:t>
            </a:r>
          </a:p>
          <a:p>
            <a:pPr marL="0" indent="0">
              <a:buNone/>
            </a:pPr>
            <a:endParaRPr lang="en-US" sz="2400" b="1" u="sng" dirty="0"/>
          </a:p>
          <a:p>
            <a:pPr marL="0" indent="0">
              <a:buNone/>
            </a:pPr>
            <a:r>
              <a:rPr lang="en-US" b="1" u="sng" dirty="0"/>
              <a:t>Note: </a:t>
            </a:r>
            <a:r>
              <a:rPr lang="en-US" sz="2100" dirty="0">
                <a:solidFill>
                  <a:srgbClr val="C00000"/>
                </a:solidFill>
              </a:rPr>
              <a:t> </a:t>
            </a:r>
            <a:r>
              <a:rPr lang="en-US" sz="2100" b="1" dirty="0">
                <a:solidFill>
                  <a:srgbClr val="C00000"/>
                </a:solidFill>
              </a:rPr>
              <a:t>If SLO’s are not completed and submitted in a timely manner you will receive the default score of Least Effective (1).</a:t>
            </a:r>
          </a:p>
          <a:p>
            <a:pPr marL="0" indent="0">
              <a:buNone/>
            </a:pPr>
            <a:endParaRPr lang="en-US" sz="1300" b="1" dirty="0">
              <a:solidFill>
                <a:srgbClr val="C00000"/>
              </a:solidFill>
            </a:endParaRPr>
          </a:p>
          <a:p>
            <a:pPr marL="0" indent="0">
              <a:buNone/>
            </a:pPr>
            <a:r>
              <a:rPr lang="en-US" sz="2100" b="1" dirty="0">
                <a:solidFill>
                  <a:srgbClr val="C00000"/>
                </a:solidFill>
              </a:rPr>
              <a:t> Also, make sure your data is correct before recording the growth measure. You will not be able to change the information</a:t>
            </a:r>
            <a:r>
              <a:rPr lang="en-US" sz="2100" dirty="0">
                <a:solidFill>
                  <a:srgbClr val="C00000"/>
                </a:solidFill>
              </a:rPr>
              <a:t>. </a:t>
            </a:r>
          </a:p>
        </p:txBody>
      </p:sp>
      <p:sp>
        <p:nvSpPr>
          <p:cNvPr id="5" name="Rectangle 4"/>
          <p:cNvSpPr/>
          <p:nvPr/>
        </p:nvSpPr>
        <p:spPr>
          <a:xfrm>
            <a:off x="381000" y="228600"/>
            <a:ext cx="8229600" cy="584775"/>
          </a:xfrm>
          <a:prstGeom prst="rect">
            <a:avLst/>
          </a:prstGeom>
        </p:spPr>
        <p:txBody>
          <a:bodyPr wrap="square">
            <a:spAutoFit/>
          </a:bodyPr>
          <a:lstStyle/>
          <a:p>
            <a:r>
              <a:rPr lang="en-US" sz="3200" b="1" dirty="0">
                <a:solidFill>
                  <a:schemeClr val="accent1">
                    <a:lumMod val="75000"/>
                  </a:schemeClr>
                </a:solidFill>
              </a:rPr>
              <a:t>Deadlines and Setting Growth Measures</a:t>
            </a:r>
            <a:endParaRPr lang="en-US" sz="3200" dirty="0">
              <a:solidFill>
                <a:schemeClr val="accent1">
                  <a:lumMod val="75000"/>
                </a:schemeClr>
              </a:solidFill>
            </a:endParaRPr>
          </a:p>
        </p:txBody>
      </p:sp>
    </p:spTree>
    <p:custDataLst>
      <p:tags r:id="rId1"/>
    </p:custDataLst>
    <p:extLst>
      <p:ext uri="{BB962C8B-B14F-4D97-AF65-F5344CB8AC3E}">
        <p14:creationId xmlns:p14="http://schemas.microsoft.com/office/powerpoint/2010/main" val="300205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A7408B-F48A-43BF-8E03-2A45097E2545}" type="slidenum">
              <a:rPr lang="en-US" smtClean="0"/>
              <a:pPr/>
              <a:t>23</a:t>
            </a:fld>
            <a:endParaRPr lang="en-US" dirty="0"/>
          </a:p>
        </p:txBody>
      </p:sp>
      <p:sp>
        <p:nvSpPr>
          <p:cNvPr id="3" name="Rectangle 2"/>
          <p:cNvSpPr/>
          <p:nvPr/>
        </p:nvSpPr>
        <p:spPr>
          <a:xfrm>
            <a:off x="304799" y="533400"/>
            <a:ext cx="8382001"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t>Based on the Rating Scale below, your SLO will be rated </a:t>
            </a:r>
          </a:p>
          <a:p>
            <a:pPr algn="ctr"/>
            <a:r>
              <a:rPr lang="en-US" sz="2400" dirty="0"/>
              <a:t> </a:t>
            </a:r>
            <a:r>
              <a:rPr lang="en-US" sz="2400" b="1" dirty="0"/>
              <a:t>“Above,” “Met,” or “Below.”</a:t>
            </a:r>
          </a:p>
          <a:p>
            <a:pPr algn="ctr"/>
            <a:endParaRPr lang="en-US" sz="2400" b="1" dirty="0"/>
          </a:p>
          <a:p>
            <a:r>
              <a:rPr lang="en-US" sz="2400" dirty="0"/>
              <a:t>This final step will finish the SLO process, marking the status of your SLO as “Complete”.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703" y="2743200"/>
            <a:ext cx="8139934"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Growth</a:t>
            </a:r>
          </a:p>
        </p:txBody>
      </p:sp>
    </p:spTree>
    <p:custDataLst>
      <p:tags r:id="rId1"/>
    </p:custDataLst>
    <p:extLst>
      <p:ext uri="{BB962C8B-B14F-4D97-AF65-F5344CB8AC3E}">
        <p14:creationId xmlns:p14="http://schemas.microsoft.com/office/powerpoint/2010/main" val="3572924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For questions or additional support, please Contact Theodore </a:t>
            </a:r>
            <a:r>
              <a:rPr lang="en-US" dirty="0" err="1"/>
              <a:t>Oldiges</a:t>
            </a:r>
            <a:r>
              <a:rPr lang="en-US" dirty="0"/>
              <a:t>, Instruction Support Specialist, Curriculum and Instruction by selecting the </a:t>
            </a:r>
            <a:r>
              <a:rPr lang="en-US" b="1" dirty="0"/>
              <a:t>Create Support Request</a:t>
            </a:r>
            <a:r>
              <a:rPr lang="en-US" dirty="0"/>
              <a:t> located at the bottom of the SLO page in the online application.</a:t>
            </a:r>
          </a:p>
          <a:p>
            <a:endParaRPr lang="en-US" dirty="0"/>
          </a:p>
          <a:p>
            <a:r>
              <a:rPr lang="en-US" dirty="0"/>
              <a:t>tjoldige@dps.k12.oh.us  </a:t>
            </a:r>
          </a:p>
        </p:txBody>
      </p:sp>
      <p:sp>
        <p:nvSpPr>
          <p:cNvPr id="2" name="Slide Number Placeholder 1"/>
          <p:cNvSpPr>
            <a:spLocks noGrp="1"/>
          </p:cNvSpPr>
          <p:nvPr>
            <p:ph type="sldNum" sz="quarter" idx="12"/>
          </p:nvPr>
        </p:nvSpPr>
        <p:spPr/>
        <p:txBody>
          <a:bodyPr/>
          <a:lstStyle/>
          <a:p>
            <a:fld id="{67A7408B-F48A-43BF-8E03-2A45097E2545}" type="slidenum">
              <a:rPr lang="en-US" smtClean="0"/>
              <a:pPr/>
              <a:t>24</a:t>
            </a:fld>
            <a:endParaRPr lang="en-US" dirty="0"/>
          </a:p>
        </p:txBody>
      </p:sp>
      <p:sp>
        <p:nvSpPr>
          <p:cNvPr id="3" name="Title 2"/>
          <p:cNvSpPr>
            <a:spLocks noGrp="1"/>
          </p:cNvSpPr>
          <p:nvPr>
            <p:ph type="title"/>
          </p:nvPr>
        </p:nvSpPr>
        <p:spPr/>
        <p:txBody>
          <a:bodyPr/>
          <a:lstStyle/>
          <a:p>
            <a:r>
              <a:rPr lang="en-US" dirty="0"/>
              <a:t>Further Questions	</a:t>
            </a:r>
          </a:p>
        </p:txBody>
      </p:sp>
    </p:spTree>
    <p:extLst>
      <p:ext uri="{BB962C8B-B14F-4D97-AF65-F5344CB8AC3E}">
        <p14:creationId xmlns:p14="http://schemas.microsoft.com/office/powerpoint/2010/main" val="2116616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752600"/>
            <a:ext cx="8229600" cy="609600"/>
          </a:xfrm>
        </p:spPr>
        <p:txBody>
          <a:bodyPr>
            <a:noAutofit/>
          </a:bodyPr>
          <a:lstStyle/>
          <a:p>
            <a:r>
              <a:rPr lang="en-US" b="1" dirty="0"/>
              <a:t>What are Student Learning Objectives? </a:t>
            </a:r>
            <a:endParaRPr lang="en-US" sz="4000" dirty="0"/>
          </a:p>
        </p:txBody>
      </p:sp>
      <p:sp>
        <p:nvSpPr>
          <p:cNvPr id="3" name="Content Placeholder 2"/>
          <p:cNvSpPr>
            <a:spLocks noGrp="1"/>
          </p:cNvSpPr>
          <p:nvPr>
            <p:ph idx="1"/>
          </p:nvPr>
        </p:nvSpPr>
        <p:spPr>
          <a:xfrm>
            <a:off x="304800" y="2514600"/>
            <a:ext cx="8610600" cy="4678363"/>
          </a:xfrm>
        </p:spPr>
        <p:txBody>
          <a:bodyPr>
            <a:noAutofit/>
          </a:bodyPr>
          <a:lstStyle/>
          <a:p>
            <a:pPr>
              <a:buNone/>
            </a:pPr>
            <a:r>
              <a:rPr lang="en-US" b="1" dirty="0"/>
              <a:t>An SLO is</a:t>
            </a:r>
            <a:r>
              <a:rPr lang="en-US" dirty="0"/>
              <a:t>:</a:t>
            </a:r>
          </a:p>
          <a:p>
            <a:r>
              <a:rPr lang="en-US" dirty="0"/>
              <a:t>A goal that demonstrates a </a:t>
            </a:r>
            <a:r>
              <a:rPr lang="en-US" u="sng" dirty="0"/>
              <a:t>teacher’s impact</a:t>
            </a:r>
            <a:r>
              <a:rPr lang="en-US" dirty="0"/>
              <a:t> on student learning within a given interval of instruction.</a:t>
            </a:r>
          </a:p>
          <a:p>
            <a:endParaRPr lang="en-US" sz="1800" dirty="0"/>
          </a:p>
          <a:p>
            <a:r>
              <a:rPr lang="en-US" dirty="0"/>
              <a:t>A measurable, long-term </a:t>
            </a:r>
            <a:r>
              <a:rPr lang="en-US" u="sng" dirty="0"/>
              <a:t>academic</a:t>
            </a:r>
            <a:r>
              <a:rPr lang="en-US" dirty="0"/>
              <a:t> target written by an individual teacher or a teacher team. </a:t>
            </a:r>
          </a:p>
        </p:txBody>
      </p:sp>
      <p:sp>
        <p:nvSpPr>
          <p:cNvPr id="5" name="Slide Number Placeholder 4"/>
          <p:cNvSpPr>
            <a:spLocks noGrp="1"/>
          </p:cNvSpPr>
          <p:nvPr>
            <p:ph type="sldNum" sz="quarter" idx="12"/>
          </p:nvPr>
        </p:nvSpPr>
        <p:spPr/>
        <p:txBody>
          <a:bodyPr/>
          <a:lstStyle/>
          <a:p>
            <a:fld id="{492D5C2E-E903-4E53-BE21-15B0DC8EFED5}" type="slidenum">
              <a:rPr lang="en-US" sz="1400" b="1" smtClean="0"/>
              <a:pPr/>
              <a:t>3</a:t>
            </a:fld>
            <a:endParaRPr lang="en-US" sz="1400" b="1" dirty="0"/>
          </a:p>
        </p:txBody>
      </p:sp>
      <p:sp>
        <p:nvSpPr>
          <p:cNvPr id="4" name="Rectangle 3"/>
          <p:cNvSpPr/>
          <p:nvPr/>
        </p:nvSpPr>
        <p:spPr>
          <a:xfrm>
            <a:off x="152400" y="381000"/>
            <a:ext cx="8763000" cy="1077218"/>
          </a:xfrm>
          <a:prstGeom prst="rect">
            <a:avLst/>
          </a:prstGeom>
        </p:spPr>
        <p:txBody>
          <a:bodyPr wrap="square">
            <a:spAutoFit/>
          </a:bodyPr>
          <a:lstStyle/>
          <a:p>
            <a:r>
              <a:rPr lang="en-US" sz="3200" b="1" dirty="0">
                <a:solidFill>
                  <a:schemeClr val="accent1">
                    <a:lumMod val="75000"/>
                  </a:schemeClr>
                </a:solidFill>
                <a:latin typeface="+mj-lt"/>
              </a:rPr>
              <a:t>Introduction to Student Growth Measures and Student Learning Objectives (SLOs)</a:t>
            </a:r>
          </a:p>
        </p:txBody>
      </p:sp>
      <p:sp>
        <p:nvSpPr>
          <p:cNvPr id="6" name="TextBox 5"/>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Introduction</a:t>
            </a:r>
          </a:p>
        </p:txBody>
      </p:sp>
    </p:spTree>
    <p:custDataLst>
      <p:tags r:id="rId1"/>
    </p:custDataLst>
    <p:extLst>
      <p:ext uri="{BB962C8B-B14F-4D97-AF65-F5344CB8AC3E}">
        <p14:creationId xmlns:p14="http://schemas.microsoft.com/office/powerpoint/2010/main" val="377931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a:t>SLO Evaluation Cycle</a:t>
            </a:r>
          </a:p>
        </p:txBody>
      </p:sp>
      <p:sp>
        <p:nvSpPr>
          <p:cNvPr id="7" name="Slide Number Placeholder 6"/>
          <p:cNvSpPr>
            <a:spLocks noGrp="1"/>
          </p:cNvSpPr>
          <p:nvPr>
            <p:ph type="sldNum" sz="quarter" idx="12"/>
          </p:nvPr>
        </p:nvSpPr>
        <p:spPr/>
        <p:txBody>
          <a:bodyPr/>
          <a:lstStyle/>
          <a:p>
            <a:fld id="{492D5C2E-E903-4E53-BE21-15B0DC8EFED5}" type="slidenum">
              <a:rPr lang="en-US" sz="1400" b="1" smtClean="0"/>
              <a:pPr/>
              <a:t>4</a:t>
            </a:fld>
            <a:endParaRPr lang="en-US" sz="1400" b="1"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289374228"/>
              </p:ext>
            </p:extLst>
          </p:nvPr>
        </p:nvGraphicFramePr>
        <p:xfrm>
          <a:off x="457200" y="1447801"/>
          <a:ext cx="79248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Oval 9"/>
          <p:cNvSpPr/>
          <p:nvPr/>
        </p:nvSpPr>
        <p:spPr>
          <a:xfrm>
            <a:off x="3352800" y="1295400"/>
            <a:ext cx="20574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321520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400800"/>
            <a:ext cx="2133600" cy="365125"/>
          </a:xfrm>
        </p:spPr>
        <p:txBody>
          <a:bodyPr/>
          <a:lstStyle/>
          <a:p>
            <a:fld id="{492D5C2E-E903-4E53-BE21-15B0DC8EFED5}" type="slidenum">
              <a:rPr lang="en-US" sz="1400" b="1" smtClean="0">
                <a:solidFill>
                  <a:prstClr val="black">
                    <a:tint val="75000"/>
                  </a:prstClr>
                </a:solidFill>
              </a:rPr>
              <a:pPr/>
              <a:t>5</a:t>
            </a:fld>
            <a:endParaRPr lang="en-US" sz="1400" b="1" dirty="0">
              <a:solidFill>
                <a:prstClr val="black">
                  <a:tint val="75000"/>
                </a:prstClr>
              </a:solidFill>
            </a:endParaRPr>
          </a:p>
        </p:txBody>
      </p:sp>
      <p:pic>
        <p:nvPicPr>
          <p:cNvPr id="1026" name="Picture 2"/>
          <p:cNvPicPr>
            <a:picLocks noChangeAspect="1" noChangeArrowheads="1"/>
          </p:cNvPicPr>
          <p:nvPr/>
        </p:nvPicPr>
        <p:blipFill>
          <a:blip r:embed="rId4" cstate="print"/>
          <a:srcRect/>
          <a:stretch>
            <a:fillRect/>
          </a:stretch>
        </p:blipFill>
        <p:spPr bwMode="auto">
          <a:xfrm>
            <a:off x="609600" y="1389897"/>
            <a:ext cx="7924800" cy="4934703"/>
          </a:xfrm>
          <a:prstGeom prst="rect">
            <a:avLst/>
          </a:prstGeom>
          <a:noFill/>
          <a:ln w="9525">
            <a:noFill/>
            <a:miter lim="800000"/>
            <a:headEnd/>
            <a:tailEnd/>
          </a:ln>
        </p:spPr>
      </p:pic>
      <p:sp>
        <p:nvSpPr>
          <p:cNvPr id="3" name="Rectangle 2"/>
          <p:cNvSpPr/>
          <p:nvPr/>
        </p:nvSpPr>
        <p:spPr>
          <a:xfrm>
            <a:off x="152400" y="304800"/>
            <a:ext cx="8915400" cy="523220"/>
          </a:xfrm>
          <a:prstGeom prst="rect">
            <a:avLst/>
          </a:prstGeom>
        </p:spPr>
        <p:txBody>
          <a:bodyPr wrap="square">
            <a:spAutoFit/>
          </a:bodyPr>
          <a:lstStyle/>
          <a:p>
            <a:r>
              <a:rPr lang="en-US" sz="2800" b="1" dirty="0">
                <a:solidFill>
                  <a:schemeClr val="accent1">
                    <a:lumMod val="75000"/>
                  </a:schemeClr>
                </a:solidFill>
              </a:rPr>
              <a:t>Components of a Student Learning Objective (SLO)</a:t>
            </a:r>
          </a:p>
        </p:txBody>
      </p:sp>
      <p:sp>
        <p:nvSpPr>
          <p:cNvPr id="7" name="Title 1"/>
          <p:cNvSpPr txBox="1">
            <a:spLocks/>
          </p:cNvSpPr>
          <p:nvPr/>
        </p:nvSpPr>
        <p:spPr>
          <a:xfrm>
            <a:off x="381000" y="818397"/>
            <a:ext cx="8229600" cy="571500"/>
          </a:xfrm>
          <a:prstGeom prst="rect">
            <a:avLst/>
          </a:prstGeom>
        </p:spPr>
        <p:txBody>
          <a:bodyPr vert="horz" lIns="0" tIns="45720" rIns="0" bIns="45720" rtlCol="0" anchor="b" anchorCtr="0">
            <a:noAutofit/>
          </a:bodyPr>
          <a:lstStyle>
            <a:lvl1pPr algn="l" defTabSz="914400" rtl="0" eaLnBrk="1" latinLnBrk="0" hangingPunct="1">
              <a:spcBef>
                <a:spcPct val="0"/>
              </a:spcBef>
              <a:buNone/>
              <a:defRPr sz="3200" b="1" kern="1200">
                <a:solidFill>
                  <a:schemeClr val="tx1">
                    <a:lumMod val="65000"/>
                    <a:lumOff val="35000"/>
                  </a:schemeClr>
                </a:solidFill>
                <a:latin typeface="+mj-lt"/>
                <a:ea typeface="+mj-ea"/>
                <a:cs typeface="+mj-cs"/>
              </a:defRPr>
            </a:lvl1pPr>
          </a:lstStyle>
          <a:p>
            <a:pPr algn="ctr"/>
            <a:r>
              <a:rPr lang="en-US" dirty="0"/>
              <a:t>SLO Template Checklist</a:t>
            </a:r>
          </a:p>
        </p:txBody>
      </p:sp>
    </p:spTree>
    <p:custDataLst>
      <p:tags r:id="rId1"/>
    </p:custDataLst>
    <p:extLst>
      <p:ext uri="{BB962C8B-B14F-4D97-AF65-F5344CB8AC3E}">
        <p14:creationId xmlns:p14="http://schemas.microsoft.com/office/powerpoint/2010/main" val="91722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4000" b="1" dirty="0"/>
              <a:t>High-quality SLOs include or address the following criteria:</a:t>
            </a:r>
          </a:p>
        </p:txBody>
      </p:sp>
      <p:sp>
        <p:nvSpPr>
          <p:cNvPr id="3" name="Content Placeholder 2"/>
          <p:cNvSpPr>
            <a:spLocks noGrp="1"/>
          </p:cNvSpPr>
          <p:nvPr>
            <p:ph idx="1"/>
          </p:nvPr>
        </p:nvSpPr>
        <p:spPr>
          <a:xfrm>
            <a:off x="457200" y="2057400"/>
            <a:ext cx="8229600" cy="4114799"/>
          </a:xfrm>
        </p:spPr>
        <p:txBody>
          <a:bodyPr>
            <a:normAutofit/>
          </a:bodyPr>
          <a:lstStyle/>
          <a:p>
            <a:pPr marL="914400" lvl="1" indent="-514350">
              <a:buFont typeface="+mj-lt"/>
              <a:buAutoNum type="arabicPeriod"/>
            </a:pPr>
            <a:r>
              <a:rPr lang="en-US" sz="2800" dirty="0"/>
              <a:t>Baseline and Trend Data</a:t>
            </a:r>
          </a:p>
          <a:p>
            <a:pPr marL="914400" lvl="1" indent="-514350">
              <a:buFont typeface="+mj-lt"/>
              <a:buAutoNum type="arabicPeriod"/>
            </a:pPr>
            <a:r>
              <a:rPr lang="en-US" sz="2800" dirty="0"/>
              <a:t>Student Population</a:t>
            </a:r>
          </a:p>
          <a:p>
            <a:pPr marL="914400" lvl="1" indent="-514350">
              <a:buFont typeface="+mj-lt"/>
              <a:buAutoNum type="arabicPeriod"/>
            </a:pPr>
            <a:r>
              <a:rPr lang="en-US" sz="2800" dirty="0"/>
              <a:t>Interval of Instruction</a:t>
            </a:r>
          </a:p>
          <a:p>
            <a:pPr marL="914400" lvl="1" indent="-514350">
              <a:buFont typeface="+mj-lt"/>
              <a:buAutoNum type="arabicPeriod"/>
            </a:pPr>
            <a:r>
              <a:rPr lang="en-US" sz="2800" dirty="0"/>
              <a:t>Standards and Content</a:t>
            </a:r>
          </a:p>
          <a:p>
            <a:pPr marL="914400" lvl="1" indent="-514350">
              <a:buFont typeface="+mj-lt"/>
              <a:buAutoNum type="arabicPeriod"/>
            </a:pPr>
            <a:r>
              <a:rPr lang="en-US" sz="2800" dirty="0"/>
              <a:t>Assessment(s)</a:t>
            </a:r>
          </a:p>
          <a:p>
            <a:pPr marL="914400" lvl="1" indent="-514350">
              <a:buFont typeface="+mj-lt"/>
              <a:buAutoNum type="arabicPeriod"/>
            </a:pPr>
            <a:r>
              <a:rPr lang="en-US" sz="2800" dirty="0"/>
              <a:t>Growth Target(s)</a:t>
            </a:r>
          </a:p>
          <a:p>
            <a:pPr marL="914400" lvl="1" indent="-514350">
              <a:buFont typeface="+mj-lt"/>
              <a:buAutoNum type="arabicPeriod"/>
            </a:pPr>
            <a:r>
              <a:rPr lang="en-US" sz="2800" dirty="0"/>
              <a:t>Rationale for Growth Target(s)</a:t>
            </a:r>
          </a:p>
        </p:txBody>
      </p:sp>
      <p:sp>
        <p:nvSpPr>
          <p:cNvPr id="4" name="Slide Number Placeholder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92D5C2E-E903-4E53-BE21-15B0DC8EFED5}" type="slidenum">
              <a:rPr kumimoji="0" lang="en-US" sz="1400" b="1"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custDataLst>
      <p:tags r:id="rId1"/>
    </p:custDataLst>
    <p:extLst>
      <p:ext uri="{BB962C8B-B14F-4D97-AF65-F5344CB8AC3E}">
        <p14:creationId xmlns:p14="http://schemas.microsoft.com/office/powerpoint/2010/main" val="242595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dirty="0"/>
              <a:t>Student Population</a:t>
            </a:r>
          </a:p>
        </p:txBody>
      </p:sp>
      <p:sp>
        <p:nvSpPr>
          <p:cNvPr id="3" name="Content Placeholder 2"/>
          <p:cNvSpPr>
            <a:spLocks noGrp="1"/>
          </p:cNvSpPr>
          <p:nvPr>
            <p:ph idx="1"/>
          </p:nvPr>
        </p:nvSpPr>
        <p:spPr>
          <a:xfrm>
            <a:off x="228600" y="1219200"/>
            <a:ext cx="8763000" cy="4906963"/>
          </a:xfrm>
        </p:spPr>
        <p:txBody>
          <a:bodyPr>
            <a:normAutofit/>
          </a:bodyPr>
          <a:lstStyle/>
          <a:p>
            <a:pPr marL="57150" indent="0">
              <a:buNone/>
            </a:pPr>
            <a:r>
              <a:rPr lang="en-US" b="1" dirty="0"/>
              <a:t>Include the following:   </a:t>
            </a:r>
          </a:p>
          <a:p>
            <a:pPr lvl="1">
              <a:buFont typeface="Arial" panose="020B0604020202020204" pitchFamily="34" charset="0"/>
              <a:buChar char="•"/>
            </a:pPr>
            <a:r>
              <a:rPr lang="en-US" sz="3200" dirty="0"/>
              <a:t>Students (all)</a:t>
            </a:r>
          </a:p>
          <a:p>
            <a:pPr lvl="1">
              <a:buFont typeface="Arial" panose="020B0604020202020204" pitchFamily="34" charset="0"/>
              <a:buChar char="•"/>
            </a:pPr>
            <a:r>
              <a:rPr lang="en-US" sz="3200" dirty="0"/>
              <a:t>Course</a:t>
            </a:r>
          </a:p>
          <a:p>
            <a:pPr lvl="1">
              <a:buFont typeface="Arial" panose="020B0604020202020204" pitchFamily="34" charset="0"/>
              <a:buChar char="•"/>
            </a:pPr>
            <a:r>
              <a:rPr lang="en-US" sz="3200" dirty="0"/>
              <a:t>Grade level</a:t>
            </a:r>
          </a:p>
          <a:p>
            <a:pPr lvl="1">
              <a:buFont typeface="Arial" panose="020B0604020202020204" pitchFamily="34" charset="0"/>
              <a:buChar char="•"/>
            </a:pPr>
            <a:r>
              <a:rPr lang="en-US" sz="3200" dirty="0"/>
              <a:t>Number of students included in the objective</a:t>
            </a:r>
          </a:p>
          <a:p>
            <a:pPr lvl="1">
              <a:buFont typeface="Arial" panose="020B0604020202020204" pitchFamily="34" charset="0"/>
              <a:buChar char="•"/>
            </a:pPr>
            <a:r>
              <a:rPr lang="en-US" sz="3200" dirty="0"/>
              <a:t>Contextual factors that may impact student growth</a:t>
            </a:r>
            <a:r>
              <a:rPr lang="en-US" sz="2800" dirty="0"/>
              <a:t>.</a:t>
            </a:r>
          </a:p>
        </p:txBody>
      </p:sp>
      <p:sp>
        <p:nvSpPr>
          <p:cNvPr id="5" name="Slide Number Placeholder 4"/>
          <p:cNvSpPr>
            <a:spLocks noGrp="1"/>
          </p:cNvSpPr>
          <p:nvPr>
            <p:ph type="sldNum" sz="quarter" idx="12"/>
          </p:nvPr>
        </p:nvSpPr>
        <p:spPr/>
        <p:txBody>
          <a:bodyPr/>
          <a:lstStyle/>
          <a:p>
            <a:fld id="{492D5C2E-E903-4E53-BE21-15B0DC8EFED5}" type="slidenum">
              <a:rPr lang="en-US" sz="1400" b="1">
                <a:solidFill>
                  <a:prstClr val="black">
                    <a:tint val="75000"/>
                  </a:prstClr>
                </a:solidFill>
              </a:rPr>
              <a:pPr/>
              <a:t>7</a:t>
            </a:fld>
            <a:endParaRPr lang="en-US" sz="1400" b="1" dirty="0">
              <a:solidFill>
                <a:prstClr val="black">
                  <a:tint val="75000"/>
                </a:prstClr>
              </a:solidFill>
            </a:endParaRPr>
          </a:p>
        </p:txBody>
      </p:sp>
      <p:sp>
        <p:nvSpPr>
          <p:cNvPr id="6" name="TextBox 5"/>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custDataLst>
      <p:tags r:id="rId1"/>
    </p:custDataLst>
    <p:extLst>
      <p:ext uri="{BB962C8B-B14F-4D97-AF65-F5344CB8AC3E}">
        <p14:creationId xmlns:p14="http://schemas.microsoft.com/office/powerpoint/2010/main" val="166798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a:t>Interval of Instruction</a:t>
            </a:r>
          </a:p>
        </p:txBody>
      </p:sp>
      <p:sp>
        <p:nvSpPr>
          <p:cNvPr id="3" name="Content Placeholder 2"/>
          <p:cNvSpPr>
            <a:spLocks noGrp="1"/>
          </p:cNvSpPr>
          <p:nvPr>
            <p:ph idx="1"/>
          </p:nvPr>
        </p:nvSpPr>
        <p:spPr/>
        <p:txBody>
          <a:bodyPr/>
          <a:lstStyle/>
          <a:p>
            <a:pPr marL="514350" indent="-457200"/>
            <a:r>
              <a:rPr lang="en-US" sz="3200" dirty="0"/>
              <a:t>Should match the duration of the course</a:t>
            </a:r>
          </a:p>
          <a:p>
            <a:pPr lvl="2">
              <a:buFont typeface="Wingdings" panose="05000000000000000000" pitchFamily="2" charset="2"/>
              <a:buChar char="Ø"/>
            </a:pPr>
            <a:r>
              <a:rPr lang="en-US" sz="2600" b="1" dirty="0"/>
              <a:t>August – March</a:t>
            </a:r>
            <a:r>
              <a:rPr lang="en-US" sz="2600" dirty="0"/>
              <a:t>, unless block or semester</a:t>
            </a:r>
          </a:p>
        </p:txBody>
      </p:sp>
      <p:sp>
        <p:nvSpPr>
          <p:cNvPr id="5" name="Slide Number Placeholder 4"/>
          <p:cNvSpPr>
            <a:spLocks noGrp="1"/>
          </p:cNvSpPr>
          <p:nvPr>
            <p:ph type="sldNum" sz="quarter" idx="12"/>
          </p:nvPr>
        </p:nvSpPr>
        <p:spPr>
          <a:xfrm>
            <a:off x="7620000" y="6324600"/>
            <a:ext cx="1066800" cy="365125"/>
          </a:xfrm>
        </p:spPr>
        <p:txBody>
          <a:bodyPr/>
          <a:lstStyle/>
          <a:p>
            <a:fld id="{492D5C2E-E903-4E53-BE21-15B0DC8EFED5}" type="slidenum">
              <a:rPr lang="en-US" sz="1400" b="1" smtClean="0"/>
              <a:pPr/>
              <a:t>8</a:t>
            </a:fld>
            <a:endParaRPr lang="en-US" b="1" dirty="0"/>
          </a:p>
        </p:txBody>
      </p:sp>
      <p:sp>
        <p:nvSpPr>
          <p:cNvPr id="6" name="TextBox 5"/>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custDataLst>
      <p:tags r:id="rId1"/>
    </p:custDataLst>
    <p:extLst>
      <p:ext uri="{BB962C8B-B14F-4D97-AF65-F5344CB8AC3E}">
        <p14:creationId xmlns:p14="http://schemas.microsoft.com/office/powerpoint/2010/main" val="19323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sz="4000" dirty="0"/>
              <a:t>Standards and Content</a:t>
            </a:r>
          </a:p>
        </p:txBody>
      </p:sp>
      <p:sp>
        <p:nvSpPr>
          <p:cNvPr id="3" name="Content Placeholder 2"/>
          <p:cNvSpPr>
            <a:spLocks noGrp="1"/>
          </p:cNvSpPr>
          <p:nvPr>
            <p:ph idx="1"/>
          </p:nvPr>
        </p:nvSpPr>
        <p:spPr>
          <a:xfrm>
            <a:off x="304800" y="1219200"/>
            <a:ext cx="8610600" cy="5029200"/>
          </a:xfrm>
        </p:spPr>
        <p:txBody>
          <a:bodyPr>
            <a:normAutofit fontScale="77500" lnSpcReduction="20000"/>
          </a:bodyPr>
          <a:lstStyle/>
          <a:p>
            <a:pPr marL="571500" indent="-514350"/>
            <a:r>
              <a:rPr lang="en-US" dirty="0"/>
              <a:t>SLO should cover the content, skills, and specific standards to which the SLO is aligned. </a:t>
            </a:r>
          </a:p>
          <a:p>
            <a:pPr marL="571500" indent="-514350"/>
            <a:endParaRPr lang="en-US" sz="1800" dirty="0"/>
          </a:p>
          <a:p>
            <a:pPr marL="571500" indent="-514350"/>
            <a:r>
              <a:rPr lang="en-US" dirty="0"/>
              <a:t>Map tested standards are found under the SLO Process tab. Cut and paste the appropriate grade level band into the standards and content section.</a:t>
            </a:r>
          </a:p>
          <a:p>
            <a:pPr marL="571500" indent="-514350"/>
            <a:endParaRPr lang="en-US" sz="1800" dirty="0"/>
          </a:p>
          <a:p>
            <a:pPr marL="571500" indent="-514350"/>
            <a:r>
              <a:rPr lang="en-US" dirty="0"/>
              <a:t>Those SLO’s that do not use MAP can find the content and specific standards in the SLO Process folder contained in </a:t>
            </a:r>
            <a:r>
              <a:rPr lang="en-US" b="1" dirty="0"/>
              <a:t>Curriculum and Instructional Guides</a:t>
            </a:r>
            <a:r>
              <a:rPr lang="en-US" dirty="0"/>
              <a:t> on the </a:t>
            </a:r>
            <a:r>
              <a:rPr lang="en-US" dirty="0" err="1"/>
              <a:t>Infonet</a:t>
            </a:r>
            <a:r>
              <a:rPr lang="en-US" dirty="0"/>
              <a:t>. If your content area SLO standards are not in the Curriculum and Instructional Guides</a:t>
            </a:r>
            <a:r>
              <a:rPr lang="en-US" b="1" dirty="0"/>
              <a:t>, create a support request </a:t>
            </a:r>
            <a:r>
              <a:rPr lang="en-US" dirty="0"/>
              <a:t>at the bottom of the online SLO page.  </a:t>
            </a:r>
          </a:p>
          <a:p>
            <a:pPr marL="571500" indent="-514350"/>
            <a:endParaRPr lang="en-US" sz="1600" dirty="0"/>
          </a:p>
          <a:p>
            <a:pPr marL="571500" indent="-514350"/>
            <a:r>
              <a:rPr lang="en-US" dirty="0"/>
              <a:t>Teachers should cut and paste the information for their subject area and/or grade level into the appropriate section on the SLO form.</a:t>
            </a:r>
          </a:p>
          <a:p>
            <a:pPr>
              <a:buNone/>
            </a:pPr>
            <a:endParaRPr lang="en-US" dirty="0"/>
          </a:p>
        </p:txBody>
      </p:sp>
      <p:sp>
        <p:nvSpPr>
          <p:cNvPr id="5" name="Slide Number Placeholder 4"/>
          <p:cNvSpPr>
            <a:spLocks noGrp="1"/>
          </p:cNvSpPr>
          <p:nvPr>
            <p:ph type="sldNum" sz="quarter" idx="12"/>
          </p:nvPr>
        </p:nvSpPr>
        <p:spPr>
          <a:xfrm>
            <a:off x="7620000" y="6324600"/>
            <a:ext cx="1066800" cy="365125"/>
          </a:xfrm>
        </p:spPr>
        <p:txBody>
          <a:bodyPr/>
          <a:lstStyle/>
          <a:p>
            <a:fld id="{492D5C2E-E903-4E53-BE21-15B0DC8EFED5}" type="slidenum">
              <a:rPr lang="en-US" sz="1400" b="1" smtClean="0"/>
              <a:pPr/>
              <a:t>9</a:t>
            </a:fld>
            <a:endParaRPr lang="en-US" b="1" dirty="0"/>
          </a:p>
        </p:txBody>
      </p:sp>
      <p:sp>
        <p:nvSpPr>
          <p:cNvPr id="6" name="TextBox 5"/>
          <p:cNvSpPr txBox="1"/>
          <p:nvPr/>
        </p:nvSpPr>
        <p:spPr>
          <a:xfrm>
            <a:off x="457200" y="-1939"/>
            <a:ext cx="4191000" cy="307777"/>
          </a:xfrm>
          <a:prstGeom prst="rect">
            <a:avLst/>
          </a:prstGeom>
          <a:noFill/>
        </p:spPr>
        <p:txBody>
          <a:bodyPr wrap="square" rtlCol="0">
            <a:spAutoFit/>
          </a:bodyPr>
          <a:lstStyle/>
          <a:p>
            <a:r>
              <a:rPr lang="en-US" sz="1400" b="1" dirty="0">
                <a:solidFill>
                  <a:schemeClr val="bg1"/>
                </a:solidFill>
                <a:effectLst>
                  <a:outerShdw blurRad="38100" dist="38100" dir="2700000" algn="tl">
                    <a:srgbClr val="000000">
                      <a:alpha val="43137"/>
                    </a:srgbClr>
                  </a:outerShdw>
                </a:effectLst>
              </a:rPr>
              <a:t>Components</a:t>
            </a:r>
          </a:p>
        </p:txBody>
      </p:sp>
    </p:spTree>
    <p:custDataLst>
      <p:tags r:id="rId1"/>
    </p:custDataLst>
    <p:extLst>
      <p:ext uri="{BB962C8B-B14F-4D97-AF65-F5344CB8AC3E}">
        <p14:creationId xmlns:p14="http://schemas.microsoft.com/office/powerpoint/2010/main" val="36959696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Theme1">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2876</TotalTime>
  <Words>1429</Words>
  <Application>Microsoft Office PowerPoint</Application>
  <PresentationFormat>On-screen Show (4:3)</PresentationFormat>
  <Paragraphs>168</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Theme1</vt:lpstr>
      <vt:lpstr>Writing and Submitting  Student Learning Objectives</vt:lpstr>
      <vt:lpstr>TOPICS</vt:lpstr>
      <vt:lpstr>What are Student Learning Objectives? </vt:lpstr>
      <vt:lpstr>SLO Evaluation Cycle</vt:lpstr>
      <vt:lpstr>PowerPoint Presentation</vt:lpstr>
      <vt:lpstr>High-quality SLOs include or address the following criteria:</vt:lpstr>
      <vt:lpstr>Student Population</vt:lpstr>
      <vt:lpstr>Interval of Instruction</vt:lpstr>
      <vt:lpstr>Standards and Content</vt:lpstr>
      <vt:lpstr>Assessment(s)</vt:lpstr>
      <vt:lpstr>Growth Target(s)</vt:lpstr>
      <vt:lpstr>Growth Targets</vt:lpstr>
      <vt:lpstr>PowerPoint Presentation</vt:lpstr>
      <vt:lpstr>PowerPoint Presentation</vt:lpstr>
      <vt:lpstr>PowerPoint Presentation</vt:lpstr>
      <vt:lpstr>PowerPoint Presentation</vt:lpstr>
      <vt:lpstr>PowerPoint Presentation</vt:lpstr>
      <vt:lpstr>MAP DATA</vt:lpstr>
      <vt:lpstr>PowerPoint Presentation</vt:lpstr>
      <vt:lpstr>PowerPoint Presentation</vt:lpstr>
      <vt:lpstr>PowerPoint Presentation</vt:lpstr>
      <vt:lpstr>Timeline for SLO Implementation 2016-17 and Beyond</vt:lpstr>
      <vt:lpstr>PowerPoint Presentation</vt:lpstr>
      <vt:lpstr>Further Questions </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Hazelwood Model System for Educator Evaluation</dc:title>
  <dc:creator>lsjohnson</dc:creator>
  <cp:lastModifiedBy>Administrator</cp:lastModifiedBy>
  <cp:revision>263</cp:revision>
  <cp:lastPrinted>2015-09-01T15:52:47Z</cp:lastPrinted>
  <dcterms:created xsi:type="dcterms:W3CDTF">2012-09-13T14:17:03Z</dcterms:created>
  <dcterms:modified xsi:type="dcterms:W3CDTF">2016-10-12T19:00:59Z</dcterms:modified>
</cp:coreProperties>
</file>